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28"/>
  </p:notesMasterIdLst>
  <p:sldIdLst>
    <p:sldId id="334" r:id="rId4"/>
    <p:sldId id="345" r:id="rId5"/>
    <p:sldId id="318" r:id="rId6"/>
    <p:sldId id="301" r:id="rId7"/>
    <p:sldId id="321" r:id="rId8"/>
    <p:sldId id="297" r:id="rId9"/>
    <p:sldId id="343" r:id="rId10"/>
    <p:sldId id="258" r:id="rId11"/>
    <p:sldId id="344" r:id="rId12"/>
    <p:sldId id="319" r:id="rId13"/>
    <p:sldId id="325" r:id="rId14"/>
    <p:sldId id="324" r:id="rId15"/>
    <p:sldId id="342" r:id="rId16"/>
    <p:sldId id="347" r:id="rId17"/>
    <p:sldId id="267" r:id="rId18"/>
    <p:sldId id="268" r:id="rId19"/>
    <p:sldId id="269" r:id="rId20"/>
    <p:sldId id="261" r:id="rId21"/>
    <p:sldId id="262" r:id="rId22"/>
    <p:sldId id="264" r:id="rId23"/>
    <p:sldId id="265" r:id="rId24"/>
    <p:sldId id="266" r:id="rId25"/>
    <p:sldId id="263"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97"/>
    <p:restoredTop sz="96327"/>
  </p:normalViewPr>
  <p:slideViewPr>
    <p:cSldViewPr snapToGrid="0">
      <p:cViewPr varScale="1">
        <p:scale>
          <a:sx n="77" d="100"/>
          <a:sy n="77" d="100"/>
        </p:scale>
        <p:origin x="196" y="-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304FD-1D39-9046-B037-C75B7634805A}" type="datetimeFigureOut">
              <a:rPr lang="en-US" smtClean="0"/>
              <a:t>9/13/2024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423E8-E822-9344-90B3-A66508CDDEEE}" type="slidenum">
              <a:rPr lang="en-US" smtClean="0"/>
              <a:t>‹#›</a:t>
            </a:fld>
            <a:endParaRPr lang="en-US" dirty="0"/>
          </a:p>
        </p:txBody>
      </p:sp>
    </p:spTree>
    <p:extLst>
      <p:ext uri="{BB962C8B-B14F-4D97-AF65-F5344CB8AC3E}">
        <p14:creationId xmlns:p14="http://schemas.microsoft.com/office/powerpoint/2010/main" val="378099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65CA-FC05-FDCD-CF5B-B818314CEB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649C4F-66A4-31BA-6886-44C8125AB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405194B-B9F3-D045-9182-A63AA77998BC}"/>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295A04CA-3EB1-BB31-6A3D-DD08DA76B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A5093D-B9C0-BE79-4252-C636F7021538}"/>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90590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59DA-EC03-0FB4-836E-537D7E3D7C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2828F1-697A-DF39-2276-CCF4C8BC84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0F18B8-1AA2-6C82-A021-1991519F36C7}"/>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97F1FDE9-79FC-D333-BB01-5C1E7A987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C310F3-B0B6-DDEE-001D-D9320CCF543E}"/>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11291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F7DF9-3623-6B89-DA28-6157D521FFF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CE0C47-8089-82E6-E1AD-9965336E66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5B155-C4B3-4733-C214-1DAA041CF8FA}"/>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8BCD3FE5-7A29-9D9F-5486-E1E93DBCC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1F5003-D1DF-60D3-3B9D-892F291FB38A}"/>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181304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86D6-84CC-F50C-0DC6-8C453C525C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31BF2C-B555-0B46-DA49-7AE3428D1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77ACA9-ED26-76C3-B65C-F1ECAC81021D}"/>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6FA3EA7A-8113-AC08-D0DC-D29FAF6A24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648612-5197-D4F2-6B00-7ECA46F7C8AD}"/>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118540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7316-F01F-007E-2437-593C323C9C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7B83B0-ED91-3BC7-5FF1-315D46CFF37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E10714B-124F-0606-A5C5-7B299CCE14FC}"/>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7E831489-5F44-4551-A9C2-8810295C318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AD19266-6BFD-D560-578C-ADC9FADD28F3}"/>
              </a:ext>
            </a:extLst>
          </p:cNvPr>
          <p:cNvSpPr>
            <a:spLocks noGrp="1"/>
          </p:cNvSpPr>
          <p:nvPr>
            <p:ph type="sldNum" sz="quarter" idx="12"/>
          </p:nvPr>
        </p:nvSpPr>
        <p:spPr/>
        <p:txBody>
          <a:bodyPr/>
          <a:lstStyle/>
          <a:p>
            <a:fld id="{AEDF3CF4-7562-4C42-B5C7-DA1739687884}" type="slidenum">
              <a:rPr lang="en-GB" smtClean="0"/>
              <a:t>‹#›</a:t>
            </a:fld>
            <a:endParaRPr lang="en-GB" dirty="0"/>
          </a:p>
        </p:txBody>
      </p:sp>
      <p:grpSp>
        <p:nvGrpSpPr>
          <p:cNvPr id="7" name="Group 6">
            <a:extLst>
              <a:ext uri="{FF2B5EF4-FFF2-40B4-BE49-F238E27FC236}">
                <a16:creationId xmlns:a16="http://schemas.microsoft.com/office/drawing/2014/main" id="{61B3929C-12E1-7D81-6FCE-43D021634527}"/>
              </a:ext>
            </a:extLst>
          </p:cNvPr>
          <p:cNvGrpSpPr/>
          <p:nvPr userDrawn="1"/>
        </p:nvGrpSpPr>
        <p:grpSpPr>
          <a:xfrm>
            <a:off x="7315201" y="5730495"/>
            <a:ext cx="4658634" cy="892935"/>
            <a:chOff x="643467" y="2383896"/>
            <a:chExt cx="10905065" cy="2090207"/>
          </a:xfrm>
        </p:grpSpPr>
        <p:pic>
          <p:nvPicPr>
            <p:cNvPr id="8" name="Picture 7" descr="A group of people walking in a park&#10;&#10;Description automatically generated with low confidence">
              <a:extLst>
                <a:ext uri="{FF2B5EF4-FFF2-40B4-BE49-F238E27FC236}">
                  <a16:creationId xmlns:a16="http://schemas.microsoft.com/office/drawing/2014/main" id="{D54FFF60-1084-6533-108C-B5D8FB98636B}"/>
                </a:ext>
              </a:extLst>
            </p:cNvPr>
            <p:cNvPicPr/>
            <p:nvPr/>
          </p:nvPicPr>
          <p:blipFill>
            <a:blip r:embed="rId2"/>
            <a:stretch>
              <a:fillRect/>
            </a:stretch>
          </p:blipFill>
          <p:spPr>
            <a:xfrm>
              <a:off x="643467" y="2383896"/>
              <a:ext cx="5291666" cy="2090207"/>
            </a:xfrm>
            <a:prstGeom prst="rect">
              <a:avLst/>
            </a:prstGeom>
            <a:noFill/>
          </p:spPr>
        </p:pic>
        <p:pic>
          <p:nvPicPr>
            <p:cNvPr id="9" name="Picture 8" descr="A blue text on a black background&#10;&#10;Description automatically generated with low confidence">
              <a:extLst>
                <a:ext uri="{FF2B5EF4-FFF2-40B4-BE49-F238E27FC236}">
                  <a16:creationId xmlns:a16="http://schemas.microsoft.com/office/drawing/2014/main" id="{7AE6DFBC-1E6C-34C5-37EC-53B73AA8B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232763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0D02-C849-6102-E356-033440BDD7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0BD422-D607-FE20-2100-4034AA4A1A10}"/>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4" name="Footer Placeholder 3">
            <a:extLst>
              <a:ext uri="{FF2B5EF4-FFF2-40B4-BE49-F238E27FC236}">
                <a16:creationId xmlns:a16="http://schemas.microsoft.com/office/drawing/2014/main" id="{DCC33860-060B-5C88-5D2A-5D77C0C2C3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60825D1-D0E5-3DC3-332B-ABBBD1B2FDBB}"/>
              </a:ext>
            </a:extLst>
          </p:cNvPr>
          <p:cNvSpPr>
            <a:spLocks noGrp="1"/>
          </p:cNvSpPr>
          <p:nvPr>
            <p:ph type="sldNum" sz="quarter" idx="12"/>
          </p:nvPr>
        </p:nvSpPr>
        <p:spPr/>
        <p:txBody>
          <a:bodyPr/>
          <a:lstStyle/>
          <a:p>
            <a:fld id="{AEDF3CF4-7562-4C42-B5C7-DA1739687884}" type="slidenum">
              <a:rPr lang="en-GB" smtClean="0"/>
              <a:t>‹#›</a:t>
            </a:fld>
            <a:endParaRPr lang="en-GB" dirty="0"/>
          </a:p>
        </p:txBody>
      </p:sp>
      <p:grpSp>
        <p:nvGrpSpPr>
          <p:cNvPr id="6" name="Group 5">
            <a:extLst>
              <a:ext uri="{FF2B5EF4-FFF2-40B4-BE49-F238E27FC236}">
                <a16:creationId xmlns:a16="http://schemas.microsoft.com/office/drawing/2014/main" id="{9309B772-76B3-13A9-1C5D-32D5D9CB1BFC}"/>
              </a:ext>
            </a:extLst>
          </p:cNvPr>
          <p:cNvGrpSpPr/>
          <p:nvPr userDrawn="1"/>
        </p:nvGrpSpPr>
        <p:grpSpPr>
          <a:xfrm>
            <a:off x="7315201" y="5730495"/>
            <a:ext cx="4658634" cy="892935"/>
            <a:chOff x="643467" y="2383896"/>
            <a:chExt cx="10905065" cy="2090207"/>
          </a:xfrm>
        </p:grpSpPr>
        <p:pic>
          <p:nvPicPr>
            <p:cNvPr id="7" name="Picture 6" descr="A group of people walking in a park&#10;&#10;Description automatically generated with low confidence">
              <a:extLst>
                <a:ext uri="{FF2B5EF4-FFF2-40B4-BE49-F238E27FC236}">
                  <a16:creationId xmlns:a16="http://schemas.microsoft.com/office/drawing/2014/main" id="{7951032B-7AAC-F8C0-C4CF-6DCF448B62FE}"/>
                </a:ext>
              </a:extLst>
            </p:cNvPr>
            <p:cNvPicPr/>
            <p:nvPr/>
          </p:nvPicPr>
          <p:blipFill>
            <a:blip r:embed="rId2"/>
            <a:stretch>
              <a:fillRect/>
            </a:stretch>
          </p:blipFill>
          <p:spPr>
            <a:xfrm>
              <a:off x="643467" y="2383896"/>
              <a:ext cx="5291666" cy="2090207"/>
            </a:xfrm>
            <a:prstGeom prst="rect">
              <a:avLst/>
            </a:prstGeom>
            <a:noFill/>
          </p:spPr>
        </p:pic>
        <p:pic>
          <p:nvPicPr>
            <p:cNvPr id="8" name="Picture 7" descr="A blue text on a black background&#10;&#10;Description automatically generated with low confidence">
              <a:extLst>
                <a:ext uri="{FF2B5EF4-FFF2-40B4-BE49-F238E27FC236}">
                  <a16:creationId xmlns:a16="http://schemas.microsoft.com/office/drawing/2014/main" id="{7DBAF248-1E91-74BB-4D2C-0A44613F7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Tree>
    <p:extLst>
      <p:ext uri="{BB962C8B-B14F-4D97-AF65-F5344CB8AC3E}">
        <p14:creationId xmlns:p14="http://schemas.microsoft.com/office/powerpoint/2010/main" val="1614206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B948-4487-025D-7DD7-29C7AD560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0160C-B293-3741-3EC9-4B03DF1494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D92061-68EC-31FB-CA2F-8BB9C23F72B1}"/>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9ACD9B1C-50E7-7429-AFDE-74F7FD2FF4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D32606-6A2E-3C63-4DB3-00BFB71D3D3A}"/>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498446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873-B207-F06D-F828-1CADBB189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7AD6FB-D845-34E0-5D7D-24A6CB235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628930-6370-70BC-A150-17EC488B9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9A07B2-3569-3A24-4156-92E5D9AE8884}"/>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DABE03F8-6073-C712-88F4-703D70FDDB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AC0B386-DFDA-2611-2786-E66D2E657E17}"/>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1729251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0158-408B-955B-786D-B129951A8A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FA5017-108F-D0A6-4C90-272671C3A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C7D2B-0299-4423-4367-B50D6B722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A56EE4-E935-47F2-4D78-2824B767F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F34C7-5E1D-FD7E-13F4-5D0A3A13B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17F65-D976-59A7-2318-07F3F0340180}"/>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8" name="Footer Placeholder 7">
            <a:extLst>
              <a:ext uri="{FF2B5EF4-FFF2-40B4-BE49-F238E27FC236}">
                <a16:creationId xmlns:a16="http://schemas.microsoft.com/office/drawing/2014/main" id="{25A56A71-6802-6535-EF47-DD0A7DAB5D5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24A5AE-0D74-833E-B75C-C0C68FCD9A9A}"/>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78064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199-29CF-5555-00B1-5EEDC1DA7D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A8C66B-C9F1-984C-B0C7-9178EFEDF1DE}"/>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4" name="Footer Placeholder 3">
            <a:extLst>
              <a:ext uri="{FF2B5EF4-FFF2-40B4-BE49-F238E27FC236}">
                <a16:creationId xmlns:a16="http://schemas.microsoft.com/office/drawing/2014/main" id="{D74F3943-730C-9CB8-DD59-AE5EBFDAA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B5B5225-8782-5812-AAC7-BCC3F72CF44C}"/>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944176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F6D50-77B5-2AE4-4278-6C255F335B93}"/>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3" name="Footer Placeholder 2">
            <a:extLst>
              <a:ext uri="{FF2B5EF4-FFF2-40B4-BE49-F238E27FC236}">
                <a16:creationId xmlns:a16="http://schemas.microsoft.com/office/drawing/2014/main" id="{73980417-AA8B-BC2A-7A6E-9C6E8240EF6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0214A41-64AE-747B-63BE-A088551633E2}"/>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33824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D3CD-8C46-6723-4459-6BF47B4118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AD3FCC-EE05-BFF5-3857-80EBA9D38F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4309BE-0945-EFC8-7AA0-198E6529DF5D}"/>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15E19531-671B-A955-4798-15A8512A99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2855D8-3882-939C-0400-5B69BC26070D}"/>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3523138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EABD-0F4D-9376-4D3F-2431458B5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D3259-7335-3464-EEE8-80367E5B7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80A101-167B-2FC7-1C2F-2892F4A5C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89A5E-775C-DD81-E59A-0E4E0703C66A}"/>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D8BD7758-A174-8009-6FE7-73A03AB31F4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741CD6-3319-B86E-8F21-B4867E4B0F7F}"/>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77149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BAD3-A372-6E79-06AE-51DA71D32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E92985-3C38-54F5-6759-45790AB34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B575647-236F-4E9D-AF3D-A5F82D9BD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0FAE5-3737-92FE-9501-9A173F8F4A44}"/>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6" name="Footer Placeholder 5">
            <a:extLst>
              <a:ext uri="{FF2B5EF4-FFF2-40B4-BE49-F238E27FC236}">
                <a16:creationId xmlns:a16="http://schemas.microsoft.com/office/drawing/2014/main" id="{894A9C32-E1D5-8133-E7C7-FB9F1A38D6B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15FFEF-3D2D-E726-81BE-491E8457C300}"/>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2800347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B68C-DFFD-1E9F-47C9-51475F9576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EC3048-B10E-E50F-B45E-527CC1AE2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B1627-401A-D684-FF24-72FE591BB73E}"/>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F893708E-C7DB-947D-62F5-F98EE59188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C39377-8E44-6D8C-2471-3C72CE1D7C69}"/>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5413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A6EB9-A302-76A1-AF0C-3BBFCE565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1E9BE2-0232-AE8A-4D82-71993A3012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C6DFF-B09A-21EC-DCEA-48F2239249CA}"/>
              </a:ext>
            </a:extLst>
          </p:cNvPr>
          <p:cNvSpPr>
            <a:spLocks noGrp="1"/>
          </p:cNvSpPr>
          <p:nvPr>
            <p:ph type="dt" sz="half" idx="10"/>
          </p:nvPr>
        </p:nvSpPr>
        <p:spPr/>
        <p:txBody>
          <a:body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F551B7BD-039C-E8A2-ECAD-A70AAE6173C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08474F-2DE5-1D73-0B48-F9425760118B}"/>
              </a:ext>
            </a:extLst>
          </p:cNvPr>
          <p:cNvSpPr>
            <a:spLocks noGrp="1"/>
          </p:cNvSpPr>
          <p:nvPr>
            <p:ph type="sldNum" sz="quarter" idx="12"/>
          </p:nvPr>
        </p:nvSpPr>
        <p:spPr/>
        <p:txBody>
          <a:bodyPr/>
          <a:lstStyle/>
          <a:p>
            <a:fld id="{AEDF3CF4-7562-4C42-B5C7-DA1739687884}" type="slidenum">
              <a:rPr lang="en-GB" smtClean="0"/>
              <a:t>‹#›</a:t>
            </a:fld>
            <a:endParaRPr lang="en-GB" dirty="0"/>
          </a:p>
        </p:txBody>
      </p:sp>
    </p:spTree>
    <p:extLst>
      <p:ext uri="{BB962C8B-B14F-4D97-AF65-F5344CB8AC3E}">
        <p14:creationId xmlns:p14="http://schemas.microsoft.com/office/powerpoint/2010/main" val="2474583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3B7B-A41F-7DEB-5BBB-0122D0F0DD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E174FF4-660B-4441-F681-CD99DF022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5A416CE-C782-D384-F670-2F616734D361}"/>
              </a:ext>
            </a:extLst>
          </p:cNvPr>
          <p:cNvSpPr>
            <a:spLocks noGrp="1"/>
          </p:cNvSpPr>
          <p:nvPr>
            <p:ph type="dt" sz="half" idx="10"/>
          </p:nvPr>
        </p:nvSpPr>
        <p:spPr/>
        <p:txBody>
          <a:bodyPr/>
          <a:lstStyle/>
          <a:p>
            <a:r>
              <a:rPr lang="en-GB"/>
              <a:t>CONFIDENTIAL DRAFT</a:t>
            </a:r>
          </a:p>
        </p:txBody>
      </p:sp>
      <p:sp>
        <p:nvSpPr>
          <p:cNvPr id="5" name="Footer Placeholder 4">
            <a:extLst>
              <a:ext uri="{FF2B5EF4-FFF2-40B4-BE49-F238E27FC236}">
                <a16:creationId xmlns:a16="http://schemas.microsoft.com/office/drawing/2014/main" id="{09E9F220-CB5A-6591-59E8-B95240501842}"/>
              </a:ext>
            </a:extLst>
          </p:cNvPr>
          <p:cNvSpPr>
            <a:spLocks noGrp="1"/>
          </p:cNvSpPr>
          <p:nvPr>
            <p:ph type="ftr" sz="quarter" idx="11"/>
          </p:nvPr>
        </p:nvSpPr>
        <p:spPr/>
        <p:txBody>
          <a:bodyPr/>
          <a:lstStyle/>
          <a:p>
            <a:r>
              <a:rPr lang="en-GB"/>
              <a:t>© Peter McBride Consultancy 2024</a:t>
            </a:r>
          </a:p>
        </p:txBody>
      </p:sp>
      <p:sp>
        <p:nvSpPr>
          <p:cNvPr id="6" name="Slide Number Placeholder 5">
            <a:extLst>
              <a:ext uri="{FF2B5EF4-FFF2-40B4-BE49-F238E27FC236}">
                <a16:creationId xmlns:a16="http://schemas.microsoft.com/office/drawing/2014/main" id="{7D8B16F9-3720-2801-D0C3-74E04AD7ABE6}"/>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2923018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037D-0C38-7C51-F51E-9B36E507E3A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26B95F2-A60C-727B-CD23-09D9E0F849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D1327A-24DA-F6FF-8387-E9354DF1B5B7}"/>
              </a:ext>
            </a:extLst>
          </p:cNvPr>
          <p:cNvSpPr>
            <a:spLocks noGrp="1"/>
          </p:cNvSpPr>
          <p:nvPr>
            <p:ph type="dt" sz="half" idx="10"/>
          </p:nvPr>
        </p:nvSpPr>
        <p:spPr/>
        <p:txBody>
          <a:bodyPr/>
          <a:lstStyle/>
          <a:p>
            <a:r>
              <a:rPr lang="en-GB"/>
              <a:t>CONFIDENTIAL DRAFT</a:t>
            </a:r>
          </a:p>
        </p:txBody>
      </p:sp>
      <p:sp>
        <p:nvSpPr>
          <p:cNvPr id="5" name="Footer Placeholder 4">
            <a:extLst>
              <a:ext uri="{FF2B5EF4-FFF2-40B4-BE49-F238E27FC236}">
                <a16:creationId xmlns:a16="http://schemas.microsoft.com/office/drawing/2014/main" id="{2D4A64FC-2791-AB56-B2DD-F6931EA519F7}"/>
              </a:ext>
            </a:extLst>
          </p:cNvPr>
          <p:cNvSpPr>
            <a:spLocks noGrp="1"/>
          </p:cNvSpPr>
          <p:nvPr>
            <p:ph type="ftr" sz="quarter" idx="11"/>
          </p:nvPr>
        </p:nvSpPr>
        <p:spPr/>
        <p:txBody>
          <a:bodyPr/>
          <a:lstStyle/>
          <a:p>
            <a:r>
              <a:rPr lang="en-GB"/>
              <a:t>© Peter McBride Consultancy 2024</a:t>
            </a:r>
          </a:p>
        </p:txBody>
      </p:sp>
      <p:sp>
        <p:nvSpPr>
          <p:cNvPr id="6" name="Slide Number Placeholder 5">
            <a:extLst>
              <a:ext uri="{FF2B5EF4-FFF2-40B4-BE49-F238E27FC236}">
                <a16:creationId xmlns:a16="http://schemas.microsoft.com/office/drawing/2014/main" id="{934C7E69-0E75-53DC-1094-6E8CD8D283EC}"/>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619865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F2E8-9623-3818-D4EF-F6153724F6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AD59B09-88B7-A9BF-F646-E98EC6C48C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4CD024-6322-4FB4-2209-9175A9FB9F44}"/>
              </a:ext>
            </a:extLst>
          </p:cNvPr>
          <p:cNvSpPr>
            <a:spLocks noGrp="1"/>
          </p:cNvSpPr>
          <p:nvPr>
            <p:ph type="dt" sz="half" idx="10"/>
          </p:nvPr>
        </p:nvSpPr>
        <p:spPr/>
        <p:txBody>
          <a:bodyPr/>
          <a:lstStyle/>
          <a:p>
            <a:r>
              <a:rPr lang="en-GB"/>
              <a:t>CONFIDENTIAL DRAFT</a:t>
            </a:r>
          </a:p>
        </p:txBody>
      </p:sp>
      <p:sp>
        <p:nvSpPr>
          <p:cNvPr id="5" name="Footer Placeholder 4">
            <a:extLst>
              <a:ext uri="{FF2B5EF4-FFF2-40B4-BE49-F238E27FC236}">
                <a16:creationId xmlns:a16="http://schemas.microsoft.com/office/drawing/2014/main" id="{3A2CB7E0-C598-653B-B074-8C2C7E1FC40A}"/>
              </a:ext>
            </a:extLst>
          </p:cNvPr>
          <p:cNvSpPr>
            <a:spLocks noGrp="1"/>
          </p:cNvSpPr>
          <p:nvPr>
            <p:ph type="ftr" sz="quarter" idx="11"/>
          </p:nvPr>
        </p:nvSpPr>
        <p:spPr/>
        <p:txBody>
          <a:bodyPr/>
          <a:lstStyle/>
          <a:p>
            <a:r>
              <a:rPr lang="en-GB"/>
              <a:t>© Peter McBride Consultancy 2024</a:t>
            </a:r>
          </a:p>
        </p:txBody>
      </p:sp>
      <p:sp>
        <p:nvSpPr>
          <p:cNvPr id="6" name="Slide Number Placeholder 5">
            <a:extLst>
              <a:ext uri="{FF2B5EF4-FFF2-40B4-BE49-F238E27FC236}">
                <a16:creationId xmlns:a16="http://schemas.microsoft.com/office/drawing/2014/main" id="{14B3D2CF-6E32-3922-5DD0-7C489E69BA78}"/>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974603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B940-047D-B35B-6A75-E3FE7277863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4259CC-4498-5BD9-619F-4173C1D84E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786A2DC-29EE-CAB3-EDC6-9918769F4F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105ABDE-1E4F-8A00-66B2-5DD5657351AE}"/>
              </a:ext>
            </a:extLst>
          </p:cNvPr>
          <p:cNvSpPr>
            <a:spLocks noGrp="1"/>
          </p:cNvSpPr>
          <p:nvPr>
            <p:ph type="dt" sz="half" idx="10"/>
          </p:nvPr>
        </p:nvSpPr>
        <p:spPr/>
        <p:txBody>
          <a:bodyPr/>
          <a:lstStyle/>
          <a:p>
            <a:r>
              <a:rPr lang="en-GB"/>
              <a:t>CONFIDENTIAL DRAFT</a:t>
            </a:r>
          </a:p>
        </p:txBody>
      </p:sp>
      <p:sp>
        <p:nvSpPr>
          <p:cNvPr id="6" name="Footer Placeholder 5">
            <a:extLst>
              <a:ext uri="{FF2B5EF4-FFF2-40B4-BE49-F238E27FC236}">
                <a16:creationId xmlns:a16="http://schemas.microsoft.com/office/drawing/2014/main" id="{15C65B55-1C93-C312-8FEC-AA20A3E398BE}"/>
              </a:ext>
            </a:extLst>
          </p:cNvPr>
          <p:cNvSpPr>
            <a:spLocks noGrp="1"/>
          </p:cNvSpPr>
          <p:nvPr>
            <p:ph type="ftr" sz="quarter" idx="11"/>
          </p:nvPr>
        </p:nvSpPr>
        <p:spPr/>
        <p:txBody>
          <a:bodyPr/>
          <a:lstStyle/>
          <a:p>
            <a:r>
              <a:rPr lang="en-GB"/>
              <a:t>© Peter McBride Consultancy 2024</a:t>
            </a:r>
          </a:p>
        </p:txBody>
      </p:sp>
      <p:sp>
        <p:nvSpPr>
          <p:cNvPr id="7" name="Slide Number Placeholder 6">
            <a:extLst>
              <a:ext uri="{FF2B5EF4-FFF2-40B4-BE49-F238E27FC236}">
                <a16:creationId xmlns:a16="http://schemas.microsoft.com/office/drawing/2014/main" id="{6BB75788-F46D-5333-7E07-EC7518BBC37E}"/>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2625151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5528-DE73-6A1C-EDCB-DE47A9F38FD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DC38975-C43E-5DF6-9BE9-1B72E401EA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07A5A01-F206-BCDC-D4C2-DF79B8F0FFA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9399681-02AC-9735-A5DE-ABF8D7955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4B66A4-7D09-2244-55D8-2E1E57A06A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879663-A9D6-84E7-8DC3-62AD82D5B0CF}"/>
              </a:ext>
            </a:extLst>
          </p:cNvPr>
          <p:cNvSpPr>
            <a:spLocks noGrp="1"/>
          </p:cNvSpPr>
          <p:nvPr>
            <p:ph type="dt" sz="half" idx="10"/>
          </p:nvPr>
        </p:nvSpPr>
        <p:spPr/>
        <p:txBody>
          <a:bodyPr/>
          <a:lstStyle/>
          <a:p>
            <a:r>
              <a:rPr lang="en-GB"/>
              <a:t>CONFIDENTIAL DRAFT</a:t>
            </a:r>
          </a:p>
        </p:txBody>
      </p:sp>
      <p:sp>
        <p:nvSpPr>
          <p:cNvPr id="8" name="Footer Placeholder 7">
            <a:extLst>
              <a:ext uri="{FF2B5EF4-FFF2-40B4-BE49-F238E27FC236}">
                <a16:creationId xmlns:a16="http://schemas.microsoft.com/office/drawing/2014/main" id="{E2686260-3EC0-2D38-7C9E-7EA19486E949}"/>
              </a:ext>
            </a:extLst>
          </p:cNvPr>
          <p:cNvSpPr>
            <a:spLocks noGrp="1"/>
          </p:cNvSpPr>
          <p:nvPr>
            <p:ph type="ftr" sz="quarter" idx="11"/>
          </p:nvPr>
        </p:nvSpPr>
        <p:spPr/>
        <p:txBody>
          <a:bodyPr/>
          <a:lstStyle/>
          <a:p>
            <a:r>
              <a:rPr lang="en-GB"/>
              <a:t>© Peter McBride Consultancy 2024</a:t>
            </a:r>
          </a:p>
        </p:txBody>
      </p:sp>
      <p:sp>
        <p:nvSpPr>
          <p:cNvPr id="9" name="Slide Number Placeholder 8">
            <a:extLst>
              <a:ext uri="{FF2B5EF4-FFF2-40B4-BE49-F238E27FC236}">
                <a16:creationId xmlns:a16="http://schemas.microsoft.com/office/drawing/2014/main" id="{8E5F2806-D7E9-9E50-C152-5C663D97F590}"/>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760971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3DE7-5871-9CD5-2D68-2F328E66000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C01FE67-DA30-1675-044E-7A203DADC036}"/>
              </a:ext>
            </a:extLst>
          </p:cNvPr>
          <p:cNvSpPr>
            <a:spLocks noGrp="1"/>
          </p:cNvSpPr>
          <p:nvPr>
            <p:ph type="dt" sz="half" idx="10"/>
          </p:nvPr>
        </p:nvSpPr>
        <p:spPr/>
        <p:txBody>
          <a:bodyPr/>
          <a:lstStyle/>
          <a:p>
            <a:r>
              <a:rPr lang="en-GB"/>
              <a:t>CONFIDENTIAL DRAFT</a:t>
            </a:r>
          </a:p>
        </p:txBody>
      </p:sp>
      <p:sp>
        <p:nvSpPr>
          <p:cNvPr id="4" name="Footer Placeholder 3">
            <a:extLst>
              <a:ext uri="{FF2B5EF4-FFF2-40B4-BE49-F238E27FC236}">
                <a16:creationId xmlns:a16="http://schemas.microsoft.com/office/drawing/2014/main" id="{4A1E1E0A-527B-F253-D5D4-B7ED66C90E1E}"/>
              </a:ext>
            </a:extLst>
          </p:cNvPr>
          <p:cNvSpPr>
            <a:spLocks noGrp="1"/>
          </p:cNvSpPr>
          <p:nvPr>
            <p:ph type="ftr" sz="quarter" idx="11"/>
          </p:nvPr>
        </p:nvSpPr>
        <p:spPr/>
        <p:txBody>
          <a:bodyPr/>
          <a:lstStyle/>
          <a:p>
            <a:r>
              <a:rPr lang="en-GB"/>
              <a:t>© Peter McBride Consultancy 2024</a:t>
            </a:r>
          </a:p>
        </p:txBody>
      </p:sp>
      <p:sp>
        <p:nvSpPr>
          <p:cNvPr id="5" name="Slide Number Placeholder 4">
            <a:extLst>
              <a:ext uri="{FF2B5EF4-FFF2-40B4-BE49-F238E27FC236}">
                <a16:creationId xmlns:a16="http://schemas.microsoft.com/office/drawing/2014/main" id="{F834ADD7-93CB-67D6-676E-91E38E8C8024}"/>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28033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A496-CF7E-A0CB-E59F-6E99481B34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938642F-84A5-C1F3-32F8-F6BE54380A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334902-B22F-68F0-8547-9D22C441823A}"/>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6073C38F-A0E7-63A2-B589-A3B979A902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C202A5-3C81-4DBC-F8A1-A3F7A12DE672}"/>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1085983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A7205-8CA4-1319-C746-AB03C8854964}"/>
              </a:ext>
            </a:extLst>
          </p:cNvPr>
          <p:cNvSpPr>
            <a:spLocks noGrp="1"/>
          </p:cNvSpPr>
          <p:nvPr>
            <p:ph type="dt" sz="half" idx="10"/>
          </p:nvPr>
        </p:nvSpPr>
        <p:spPr/>
        <p:txBody>
          <a:bodyPr/>
          <a:lstStyle/>
          <a:p>
            <a:r>
              <a:rPr lang="en-GB"/>
              <a:t>CONFIDENTIAL DRAFT</a:t>
            </a:r>
          </a:p>
        </p:txBody>
      </p:sp>
      <p:sp>
        <p:nvSpPr>
          <p:cNvPr id="3" name="Footer Placeholder 2">
            <a:extLst>
              <a:ext uri="{FF2B5EF4-FFF2-40B4-BE49-F238E27FC236}">
                <a16:creationId xmlns:a16="http://schemas.microsoft.com/office/drawing/2014/main" id="{81AF9B4C-1194-3C6F-FD0C-0E203926A2F1}"/>
              </a:ext>
            </a:extLst>
          </p:cNvPr>
          <p:cNvSpPr>
            <a:spLocks noGrp="1"/>
          </p:cNvSpPr>
          <p:nvPr>
            <p:ph type="ftr" sz="quarter" idx="11"/>
          </p:nvPr>
        </p:nvSpPr>
        <p:spPr/>
        <p:txBody>
          <a:bodyPr/>
          <a:lstStyle/>
          <a:p>
            <a:r>
              <a:rPr lang="en-GB"/>
              <a:t>© Peter McBride Consultancy 2024</a:t>
            </a:r>
          </a:p>
        </p:txBody>
      </p:sp>
      <p:sp>
        <p:nvSpPr>
          <p:cNvPr id="4" name="Slide Number Placeholder 3">
            <a:extLst>
              <a:ext uri="{FF2B5EF4-FFF2-40B4-BE49-F238E27FC236}">
                <a16:creationId xmlns:a16="http://schemas.microsoft.com/office/drawing/2014/main" id="{EB435807-4D64-FE71-657B-E12A5D686924}"/>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1433944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5E97-455D-5682-3341-0489947791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4613D52-B6D9-A608-6414-B7AA5786C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8DFF0C2-8465-9493-8ED5-338F40794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14169B-4DA0-8B73-A9B1-883C43210912}"/>
              </a:ext>
            </a:extLst>
          </p:cNvPr>
          <p:cNvSpPr>
            <a:spLocks noGrp="1"/>
          </p:cNvSpPr>
          <p:nvPr>
            <p:ph type="dt" sz="half" idx="10"/>
          </p:nvPr>
        </p:nvSpPr>
        <p:spPr/>
        <p:txBody>
          <a:bodyPr/>
          <a:lstStyle/>
          <a:p>
            <a:r>
              <a:rPr lang="en-GB"/>
              <a:t>CONFIDENTIAL DRAFT</a:t>
            </a:r>
          </a:p>
        </p:txBody>
      </p:sp>
      <p:sp>
        <p:nvSpPr>
          <p:cNvPr id="6" name="Footer Placeholder 5">
            <a:extLst>
              <a:ext uri="{FF2B5EF4-FFF2-40B4-BE49-F238E27FC236}">
                <a16:creationId xmlns:a16="http://schemas.microsoft.com/office/drawing/2014/main" id="{17124882-8866-DFBB-050B-A65A29E12293}"/>
              </a:ext>
            </a:extLst>
          </p:cNvPr>
          <p:cNvSpPr>
            <a:spLocks noGrp="1"/>
          </p:cNvSpPr>
          <p:nvPr>
            <p:ph type="ftr" sz="quarter" idx="11"/>
          </p:nvPr>
        </p:nvSpPr>
        <p:spPr/>
        <p:txBody>
          <a:bodyPr/>
          <a:lstStyle/>
          <a:p>
            <a:r>
              <a:rPr lang="en-GB"/>
              <a:t>© Peter McBride Consultancy 2024</a:t>
            </a:r>
          </a:p>
        </p:txBody>
      </p:sp>
      <p:sp>
        <p:nvSpPr>
          <p:cNvPr id="7" name="Slide Number Placeholder 6">
            <a:extLst>
              <a:ext uri="{FF2B5EF4-FFF2-40B4-BE49-F238E27FC236}">
                <a16:creationId xmlns:a16="http://schemas.microsoft.com/office/drawing/2014/main" id="{DD42CB36-41F3-D88C-76EA-9B2E73424053}"/>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2130216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7780A-2C5D-F255-91A4-B353ECDDDC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857B0EC-F91C-0536-6126-B85CD9697F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1190E76-86C1-5CE9-4751-A8915C7F4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F67AD2-6785-81D1-21FC-B0FF8D2DE4BE}"/>
              </a:ext>
            </a:extLst>
          </p:cNvPr>
          <p:cNvSpPr>
            <a:spLocks noGrp="1"/>
          </p:cNvSpPr>
          <p:nvPr>
            <p:ph type="dt" sz="half" idx="10"/>
          </p:nvPr>
        </p:nvSpPr>
        <p:spPr/>
        <p:txBody>
          <a:bodyPr/>
          <a:lstStyle/>
          <a:p>
            <a:r>
              <a:rPr lang="en-GB"/>
              <a:t>CONFIDENTIAL DRAFT</a:t>
            </a:r>
          </a:p>
        </p:txBody>
      </p:sp>
      <p:sp>
        <p:nvSpPr>
          <p:cNvPr id="6" name="Footer Placeholder 5">
            <a:extLst>
              <a:ext uri="{FF2B5EF4-FFF2-40B4-BE49-F238E27FC236}">
                <a16:creationId xmlns:a16="http://schemas.microsoft.com/office/drawing/2014/main" id="{8A44AB44-90D9-2973-06A1-9D04E9A7FCA4}"/>
              </a:ext>
            </a:extLst>
          </p:cNvPr>
          <p:cNvSpPr>
            <a:spLocks noGrp="1"/>
          </p:cNvSpPr>
          <p:nvPr>
            <p:ph type="ftr" sz="quarter" idx="11"/>
          </p:nvPr>
        </p:nvSpPr>
        <p:spPr/>
        <p:txBody>
          <a:bodyPr/>
          <a:lstStyle/>
          <a:p>
            <a:r>
              <a:rPr lang="en-GB"/>
              <a:t>© Peter McBride Consultancy 2024</a:t>
            </a:r>
          </a:p>
        </p:txBody>
      </p:sp>
      <p:sp>
        <p:nvSpPr>
          <p:cNvPr id="7" name="Slide Number Placeholder 6">
            <a:extLst>
              <a:ext uri="{FF2B5EF4-FFF2-40B4-BE49-F238E27FC236}">
                <a16:creationId xmlns:a16="http://schemas.microsoft.com/office/drawing/2014/main" id="{52E3D3C8-DD50-9F8C-78B1-8F60140C0C06}"/>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572288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9D87-F032-D132-C4DC-E1DE6B4F950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015743A-21B2-DFFA-D3AC-78EAC488F5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55737D-DA32-C33B-3971-92ED95329259}"/>
              </a:ext>
            </a:extLst>
          </p:cNvPr>
          <p:cNvSpPr>
            <a:spLocks noGrp="1"/>
          </p:cNvSpPr>
          <p:nvPr>
            <p:ph type="dt" sz="half" idx="10"/>
          </p:nvPr>
        </p:nvSpPr>
        <p:spPr/>
        <p:txBody>
          <a:bodyPr/>
          <a:lstStyle/>
          <a:p>
            <a:r>
              <a:rPr lang="en-GB"/>
              <a:t>CONFIDENTIAL DRAFT</a:t>
            </a:r>
          </a:p>
        </p:txBody>
      </p:sp>
      <p:sp>
        <p:nvSpPr>
          <p:cNvPr id="5" name="Footer Placeholder 4">
            <a:extLst>
              <a:ext uri="{FF2B5EF4-FFF2-40B4-BE49-F238E27FC236}">
                <a16:creationId xmlns:a16="http://schemas.microsoft.com/office/drawing/2014/main" id="{CDF17403-F554-B992-C54D-BBEBD4ED033A}"/>
              </a:ext>
            </a:extLst>
          </p:cNvPr>
          <p:cNvSpPr>
            <a:spLocks noGrp="1"/>
          </p:cNvSpPr>
          <p:nvPr>
            <p:ph type="ftr" sz="quarter" idx="11"/>
          </p:nvPr>
        </p:nvSpPr>
        <p:spPr/>
        <p:txBody>
          <a:bodyPr/>
          <a:lstStyle/>
          <a:p>
            <a:r>
              <a:rPr lang="en-GB"/>
              <a:t>© Peter McBride Consultancy 2024</a:t>
            </a:r>
          </a:p>
        </p:txBody>
      </p:sp>
      <p:sp>
        <p:nvSpPr>
          <p:cNvPr id="6" name="Slide Number Placeholder 5">
            <a:extLst>
              <a:ext uri="{FF2B5EF4-FFF2-40B4-BE49-F238E27FC236}">
                <a16:creationId xmlns:a16="http://schemas.microsoft.com/office/drawing/2014/main" id="{0F1873D1-D025-92E6-4D9A-A09D70CB787F}"/>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2193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704F2-1641-FDCF-F981-7BDC84B82D6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4CFB102-3494-90A4-5CC4-04F6F4D75F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3F869D-8630-15B3-4083-0D3BFC79B515}"/>
              </a:ext>
            </a:extLst>
          </p:cNvPr>
          <p:cNvSpPr>
            <a:spLocks noGrp="1"/>
          </p:cNvSpPr>
          <p:nvPr>
            <p:ph type="dt" sz="half" idx="10"/>
          </p:nvPr>
        </p:nvSpPr>
        <p:spPr/>
        <p:txBody>
          <a:bodyPr/>
          <a:lstStyle/>
          <a:p>
            <a:r>
              <a:rPr lang="en-GB"/>
              <a:t>CONFIDENTIAL DRAFT</a:t>
            </a:r>
          </a:p>
        </p:txBody>
      </p:sp>
      <p:sp>
        <p:nvSpPr>
          <p:cNvPr id="5" name="Footer Placeholder 4">
            <a:extLst>
              <a:ext uri="{FF2B5EF4-FFF2-40B4-BE49-F238E27FC236}">
                <a16:creationId xmlns:a16="http://schemas.microsoft.com/office/drawing/2014/main" id="{AF6950DA-3F17-C5B6-676E-F6FC1B5D6E8B}"/>
              </a:ext>
            </a:extLst>
          </p:cNvPr>
          <p:cNvSpPr>
            <a:spLocks noGrp="1"/>
          </p:cNvSpPr>
          <p:nvPr>
            <p:ph type="ftr" sz="quarter" idx="11"/>
          </p:nvPr>
        </p:nvSpPr>
        <p:spPr/>
        <p:txBody>
          <a:bodyPr/>
          <a:lstStyle/>
          <a:p>
            <a:r>
              <a:rPr lang="en-GB"/>
              <a:t>© Peter McBride Consultancy 2024</a:t>
            </a:r>
          </a:p>
        </p:txBody>
      </p:sp>
      <p:sp>
        <p:nvSpPr>
          <p:cNvPr id="6" name="Slide Number Placeholder 5">
            <a:extLst>
              <a:ext uri="{FF2B5EF4-FFF2-40B4-BE49-F238E27FC236}">
                <a16:creationId xmlns:a16="http://schemas.microsoft.com/office/drawing/2014/main" id="{955E15BC-154A-9E98-3D76-B23C3FD34BDF}"/>
              </a:ext>
            </a:extLst>
          </p:cNvPr>
          <p:cNvSpPr>
            <a:spLocks noGrp="1"/>
          </p:cNvSpPr>
          <p:nvPr>
            <p:ph type="sldNum" sz="quarter" idx="12"/>
          </p:nvPr>
        </p:nvSpPr>
        <p:spPr/>
        <p:txBody>
          <a:bodyPr/>
          <a:lstStyle/>
          <a:p>
            <a:fld id="{F7F7FEC3-496B-2249-8FC1-AE3B12BCEFB2}" type="slidenum">
              <a:rPr lang="en-GB" smtClean="0"/>
              <a:t>‹#›</a:t>
            </a:fld>
            <a:endParaRPr lang="en-GB"/>
          </a:p>
        </p:txBody>
      </p:sp>
    </p:spTree>
    <p:extLst>
      <p:ext uri="{BB962C8B-B14F-4D97-AF65-F5344CB8AC3E}">
        <p14:creationId xmlns:p14="http://schemas.microsoft.com/office/powerpoint/2010/main" val="363286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D888-23E5-2134-1BDD-769F37275E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C0AF68-A2A5-55DD-4693-DFE81C589A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96B921-A593-6FA2-840C-438DB218042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403472-23C8-F8B8-490E-5231C54FC159}"/>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6" name="Footer Placeholder 5">
            <a:extLst>
              <a:ext uri="{FF2B5EF4-FFF2-40B4-BE49-F238E27FC236}">
                <a16:creationId xmlns:a16="http://schemas.microsoft.com/office/drawing/2014/main" id="{DFD353B0-58A2-5556-4F78-8220BE2AB3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AA9B09-79BF-2138-02D6-978C9C63634C}"/>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360071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32F8F-FC6E-C8CF-0AD2-47AF7EC1F66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4B63AB-3CEE-35B3-FB79-E5FD511B4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7E4853-C00E-A284-4E50-9655D1162F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4889043-02C6-7CA4-3E13-6B29D1CC0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869293-9262-C2AB-EFB9-8121573E33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49B7EA3-CEC3-BCE8-4A92-56F561225779}"/>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8" name="Footer Placeholder 7">
            <a:extLst>
              <a:ext uri="{FF2B5EF4-FFF2-40B4-BE49-F238E27FC236}">
                <a16:creationId xmlns:a16="http://schemas.microsoft.com/office/drawing/2014/main" id="{0E73F2C6-F895-DA80-BCC1-07EDA12E94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863796-2AA8-3B7C-D117-DAE17724338A}"/>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1936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C2AA-DAB1-435F-4EF4-49FC83BA045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923143-801C-E919-5E76-B3D0A4252939}"/>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4" name="Footer Placeholder 3">
            <a:extLst>
              <a:ext uri="{FF2B5EF4-FFF2-40B4-BE49-F238E27FC236}">
                <a16:creationId xmlns:a16="http://schemas.microsoft.com/office/drawing/2014/main" id="{F77CDDFA-E8DC-63F5-9072-58ABD765B2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59C23E8-C5E9-8B57-46F5-9CFE65AFF321}"/>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317641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14B29-3A87-3DB2-C2E5-B7EAF637CB87}"/>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3" name="Footer Placeholder 2">
            <a:extLst>
              <a:ext uri="{FF2B5EF4-FFF2-40B4-BE49-F238E27FC236}">
                <a16:creationId xmlns:a16="http://schemas.microsoft.com/office/drawing/2014/main" id="{5A3C1FD9-2432-34D1-4C5F-8FA785FBED0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DF1966-602D-5FBD-78D5-A051D3947B39}"/>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24914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5FC8-881C-7F89-C197-D4650DF00C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BBAFDC-203A-3B7D-3C92-FF5B782DA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EA68D1E-E222-2A82-2546-E33468E05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B4E581-6161-E11E-3F11-0500A8A09448}"/>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6" name="Footer Placeholder 5">
            <a:extLst>
              <a:ext uri="{FF2B5EF4-FFF2-40B4-BE49-F238E27FC236}">
                <a16:creationId xmlns:a16="http://schemas.microsoft.com/office/drawing/2014/main" id="{F1E2ECA4-FA4C-EFB6-DBD2-3394D97B24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08B323-D0CE-6428-5879-72AF7351AAA0}"/>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259918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75B7D-E621-7D2A-40D7-FAD0EAD6A9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44FF55-D57A-5076-70EB-C04D9C2F7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6E7E99-953D-752C-C083-B0EFFC699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367CD09-A61A-4587-388C-A3AD53B79FBA}"/>
              </a:ext>
            </a:extLst>
          </p:cNvPr>
          <p:cNvSpPr>
            <a:spLocks noGrp="1"/>
          </p:cNvSpPr>
          <p:nvPr>
            <p:ph type="dt" sz="half" idx="10"/>
          </p:nvPr>
        </p:nvSpPr>
        <p:spPr/>
        <p:txBody>
          <a:bodyPr/>
          <a:lstStyle/>
          <a:p>
            <a:fld id="{A44303F8-9AAF-D649-BB60-E1351C10A4B0}" type="datetimeFigureOut">
              <a:rPr lang="en-US" smtClean="0"/>
              <a:t>9/13/2024</a:t>
            </a:fld>
            <a:endParaRPr lang="en-US" dirty="0"/>
          </a:p>
        </p:txBody>
      </p:sp>
      <p:sp>
        <p:nvSpPr>
          <p:cNvPr id="6" name="Footer Placeholder 5">
            <a:extLst>
              <a:ext uri="{FF2B5EF4-FFF2-40B4-BE49-F238E27FC236}">
                <a16:creationId xmlns:a16="http://schemas.microsoft.com/office/drawing/2014/main" id="{29E26AFD-2005-E378-3F21-239609D862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EAACAE-3D27-888B-096E-1CF10EE5AA38}"/>
              </a:ext>
            </a:extLst>
          </p:cNvPr>
          <p:cNvSpPr>
            <a:spLocks noGrp="1"/>
          </p:cNvSpPr>
          <p:nvPr>
            <p:ph type="sldNum" sz="quarter" idx="12"/>
          </p:nvPr>
        </p:nvSpPr>
        <p:spPr/>
        <p:txBody>
          <a:bodyPr/>
          <a:lstStyle/>
          <a:p>
            <a:fld id="{C6FDDB2C-8814-5644-9A23-06F24E306945}" type="slidenum">
              <a:rPr lang="en-US" smtClean="0"/>
              <a:t>‹#›</a:t>
            </a:fld>
            <a:endParaRPr lang="en-US" dirty="0"/>
          </a:p>
        </p:txBody>
      </p:sp>
    </p:spTree>
    <p:extLst>
      <p:ext uri="{BB962C8B-B14F-4D97-AF65-F5344CB8AC3E}">
        <p14:creationId xmlns:p14="http://schemas.microsoft.com/office/powerpoint/2010/main" val="72331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2088A-CA2F-C417-17CD-4CB5DBA11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FAF20C-20FE-8ADF-25AC-91EF902B9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79E9E6-437A-6E99-A926-7A2239751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303F8-9AAF-D649-BB60-E1351C10A4B0}" type="datetimeFigureOut">
              <a:rPr lang="en-US" smtClean="0"/>
              <a:t>9/13/2024</a:t>
            </a:fld>
            <a:endParaRPr lang="en-US" dirty="0"/>
          </a:p>
        </p:txBody>
      </p:sp>
      <p:sp>
        <p:nvSpPr>
          <p:cNvPr id="5" name="Footer Placeholder 4">
            <a:extLst>
              <a:ext uri="{FF2B5EF4-FFF2-40B4-BE49-F238E27FC236}">
                <a16:creationId xmlns:a16="http://schemas.microsoft.com/office/drawing/2014/main" id="{65BD7477-5967-78F1-8B44-A314DCD28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BFC61FB-EC0C-6784-330B-57D6D400C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DDB2C-8814-5644-9A23-06F24E306945}" type="slidenum">
              <a:rPr lang="en-US" smtClean="0"/>
              <a:t>‹#›</a:t>
            </a:fld>
            <a:endParaRPr lang="en-US" dirty="0"/>
          </a:p>
        </p:txBody>
      </p:sp>
    </p:spTree>
    <p:extLst>
      <p:ext uri="{BB962C8B-B14F-4D97-AF65-F5344CB8AC3E}">
        <p14:creationId xmlns:p14="http://schemas.microsoft.com/office/powerpoint/2010/main" val="192985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6DB42-5C77-1BD8-A7F6-33047DD68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91C30-4FBF-A41F-EF6D-666B107FC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558E17-D69F-37E5-5A1D-585C84118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3300C-F44D-484F-AA90-DB777E41594F}" type="datetimeFigureOut">
              <a:rPr lang="en-GB" smtClean="0"/>
              <a:t>13/09/2024</a:t>
            </a:fld>
            <a:endParaRPr lang="en-GB" dirty="0"/>
          </a:p>
        </p:txBody>
      </p:sp>
      <p:sp>
        <p:nvSpPr>
          <p:cNvPr id="5" name="Footer Placeholder 4">
            <a:extLst>
              <a:ext uri="{FF2B5EF4-FFF2-40B4-BE49-F238E27FC236}">
                <a16:creationId xmlns:a16="http://schemas.microsoft.com/office/drawing/2014/main" id="{A79CDB3A-3DD8-160F-59CC-4BF9A459E0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1A5F25D-3A8E-6A44-A766-1377AC47B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F3CF4-7562-4C42-B5C7-DA1739687884}" type="slidenum">
              <a:rPr lang="en-GB" smtClean="0"/>
              <a:t>‹#›</a:t>
            </a:fld>
            <a:endParaRPr lang="en-GB" dirty="0"/>
          </a:p>
        </p:txBody>
      </p:sp>
    </p:spTree>
    <p:extLst>
      <p:ext uri="{BB962C8B-B14F-4D97-AF65-F5344CB8AC3E}">
        <p14:creationId xmlns:p14="http://schemas.microsoft.com/office/powerpoint/2010/main" val="2799350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E889E-358A-4E7D-3A73-0953657BA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9AF71A3-4C34-9A7F-0C24-7830339391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827D200-C9AA-D0E8-8DED-D2797AC11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GB"/>
              <a:t>CONFIDENTIAL DRAFT</a:t>
            </a:r>
          </a:p>
        </p:txBody>
      </p:sp>
      <p:sp>
        <p:nvSpPr>
          <p:cNvPr id="5" name="Footer Placeholder 4">
            <a:extLst>
              <a:ext uri="{FF2B5EF4-FFF2-40B4-BE49-F238E27FC236}">
                <a16:creationId xmlns:a16="http://schemas.microsoft.com/office/drawing/2014/main" id="{E8F06817-684F-6F68-A2C0-012F8031B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 Peter McBride Consultancy 2024</a:t>
            </a:r>
          </a:p>
        </p:txBody>
      </p:sp>
      <p:sp>
        <p:nvSpPr>
          <p:cNvPr id="6" name="Slide Number Placeholder 5">
            <a:extLst>
              <a:ext uri="{FF2B5EF4-FFF2-40B4-BE49-F238E27FC236}">
                <a16:creationId xmlns:a16="http://schemas.microsoft.com/office/drawing/2014/main" id="{793BE748-0101-99EB-F424-CE2325B7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F7FEC3-496B-2249-8FC1-AE3B12BCEFB2}" type="slidenum">
              <a:rPr lang="en-GB" smtClean="0"/>
              <a:t>‹#›</a:t>
            </a:fld>
            <a:endParaRPr lang="en-GB"/>
          </a:p>
        </p:txBody>
      </p:sp>
    </p:spTree>
    <p:extLst>
      <p:ext uri="{BB962C8B-B14F-4D97-AF65-F5344CB8AC3E}">
        <p14:creationId xmlns:p14="http://schemas.microsoft.com/office/powerpoint/2010/main" val="40469805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media/5a7c9bec40f0b65b3de09fde/0898_i.pdf" TargetMode="External"/><Relationship Id="rId2" Type="http://schemas.openxmlformats.org/officeDocument/2006/relationships/hyperlink" Target="https://www.oireachtas.ie/en/debates/debate/select_sub-committee_on_health/2015-02-05/3/"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oireachtas.ie/en/debates/debate/select_sub-committee_on_health/2015-02-05/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7BD555-9139-42B0-17F5-B1A17BE2D268}"/>
              </a:ext>
            </a:extLst>
          </p:cNvPr>
          <p:cNvGrpSpPr/>
          <p:nvPr/>
        </p:nvGrpSpPr>
        <p:grpSpPr>
          <a:xfrm>
            <a:off x="563080" y="498764"/>
            <a:ext cx="10905065" cy="16376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D2B8F59-86E1-2164-53E3-7DB91AC84F0E}"/>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95C8BB1A-3213-28DE-1F65-E3D985E85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F422016-1C5C-947F-F40F-0C97446ED46F}"/>
              </a:ext>
            </a:extLst>
          </p:cNvPr>
          <p:cNvSpPr txBox="1"/>
          <p:nvPr/>
        </p:nvSpPr>
        <p:spPr>
          <a:xfrm>
            <a:off x="931025" y="2759825"/>
            <a:ext cx="10524518"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91BA"/>
                </a:solidFill>
                <a:latin typeface="Bahnschrift" panose="020B0502040204020203" pitchFamily="34" charset="0"/>
              </a:rPr>
              <a:t>Breakout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Building an Open and Just Culture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Prof Gabriel Scally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91BA"/>
                </a:solidFill>
                <a:latin typeface="Bahnschrift" panose="020B0502040204020203" pitchFamily="34" charset="0"/>
              </a:rPr>
              <a:t>Visiting Professor of Public Health at the </a:t>
            </a:r>
            <a:r>
              <a:rPr kumimoji="0" lang="en-US" sz="2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University of Bristol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Peter McBride, Being Open Framework, DoH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115775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Screenshot 2019-02-06 16.16.40.png">
            <a:extLst>
              <a:ext uri="{FF2B5EF4-FFF2-40B4-BE49-F238E27FC236}">
                <a16:creationId xmlns:a16="http://schemas.microsoft.com/office/drawing/2014/main" id="{75AF28D6-B5BE-5707-739A-C206C923E038}"/>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3621088" y="571500"/>
            <a:ext cx="5092700" cy="6286500"/>
          </a:xfrm>
          <a:prstGeom prst="rect">
            <a:avLst/>
          </a:prstGeom>
          <a:noFill/>
          <a:ln>
            <a:noFill/>
          </a:ln>
          <a:extLst>
            <a:ext uri="{909E8E84-426E-40DD-AFC4-6F175D3DCCD1}">
              <a14:hiddenFill xmlns:a14="http://schemas.microsoft.com/office/drawing/2010/main">
                <a:solidFill>
                  <a:srgbClr val="FFFFFF">
                    <a:alpha val="4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a:extLst>
              <a:ext uri="{FF2B5EF4-FFF2-40B4-BE49-F238E27FC236}">
                <a16:creationId xmlns:a16="http://schemas.microsoft.com/office/drawing/2014/main" id="{957E8387-933D-D467-268C-2B8DCAC567ED}"/>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What Patients Want</a:t>
            </a:r>
          </a:p>
        </p:txBody>
      </p:sp>
      <p:sp>
        <p:nvSpPr>
          <p:cNvPr id="5" name="Content Placeholder 4">
            <a:extLst>
              <a:ext uri="{FF2B5EF4-FFF2-40B4-BE49-F238E27FC236}">
                <a16:creationId xmlns:a16="http://schemas.microsoft.com/office/drawing/2014/main" id="{09822566-A648-BC3B-7E8B-5F602BCFA3C5}"/>
              </a:ext>
            </a:extLst>
          </p:cNvPr>
          <p:cNvSpPr>
            <a:spLocks noGrp="1"/>
          </p:cNvSpPr>
          <p:nvPr>
            <p:ph idx="1"/>
          </p:nvPr>
        </p:nvSpPr>
        <p:spPr>
          <a:xfrm>
            <a:off x="2052638" y="1844676"/>
            <a:ext cx="8229600" cy="4525963"/>
          </a:xfrm>
        </p:spPr>
        <p:txBody>
          <a:bodyPr/>
          <a:lstStyle/>
          <a:p>
            <a:pPr eaLnBrk="1" hangingPunct="1"/>
            <a:r>
              <a:rPr lang="en-US" altLang="en-US" sz="3600" dirty="0">
                <a:ea typeface="ＭＳ Ｐゴシック" panose="020B0600070205080204" pitchFamily="34" charset="-128"/>
              </a:rPr>
              <a:t>To know what went wrong, and why?</a:t>
            </a:r>
          </a:p>
          <a:p>
            <a:pPr eaLnBrk="1" hangingPunct="1"/>
            <a:endParaRPr lang="en-US" altLang="en-US" sz="3600" dirty="0">
              <a:ea typeface="ＭＳ Ｐゴシック" panose="020B0600070205080204" pitchFamily="34" charset="-128"/>
            </a:endParaRPr>
          </a:p>
          <a:p>
            <a:pPr eaLnBrk="1" hangingPunct="1"/>
            <a:r>
              <a:rPr lang="en-US" altLang="en-US" sz="3600" dirty="0">
                <a:ea typeface="ＭＳ Ｐゴシック" panose="020B0600070205080204" pitchFamily="34" charset="-128"/>
              </a:rPr>
              <a:t>Someone to say sorry, and mean it.</a:t>
            </a:r>
          </a:p>
          <a:p>
            <a:pPr eaLnBrk="1" hangingPunct="1"/>
            <a:endParaRPr lang="en-US" altLang="en-US" sz="3600" dirty="0">
              <a:ea typeface="ＭＳ Ｐゴシック" panose="020B0600070205080204" pitchFamily="34" charset="-128"/>
            </a:endParaRPr>
          </a:p>
          <a:p>
            <a:pPr eaLnBrk="1" hangingPunct="1"/>
            <a:r>
              <a:rPr lang="en-US" altLang="en-US" sz="3600" dirty="0">
                <a:ea typeface="ＭＳ Ｐゴシック" panose="020B0600070205080204" pitchFamily="34" charset="-128"/>
              </a:rPr>
              <a:t>That won’t happen again – to anybody.</a:t>
            </a:r>
          </a:p>
          <a:p>
            <a:pPr eaLnBrk="1" hangingPunct="1"/>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DEC7703-9783-1E4D-ED9D-D2DCF8D33592}"/>
              </a:ext>
            </a:extLst>
          </p:cNvPr>
          <p:cNvSpPr>
            <a:spLocks noGrp="1"/>
          </p:cNvSpPr>
          <p:nvPr>
            <p:ph idx="1"/>
          </p:nvPr>
        </p:nvSpPr>
        <p:spPr>
          <a:xfrm>
            <a:off x="536712" y="999747"/>
            <a:ext cx="6490251" cy="3069287"/>
          </a:xfrm>
        </p:spPr>
        <p:txBody>
          <a:bodyPr>
            <a:noAutofit/>
          </a:bodyPr>
          <a:lstStyle/>
          <a:p>
            <a:pPr marL="0" indent="0" algn="ctr">
              <a:buNone/>
            </a:pPr>
            <a:r>
              <a:rPr lang="en-GB" sz="3200" dirty="0">
                <a:effectLst/>
                <a:latin typeface="Montserrat" pitchFamily="2" charset="77"/>
                <a:ea typeface="Calibri" panose="020F0502020204030204" pitchFamily="34" charset="0"/>
                <a:cs typeface="Times New Roman" panose="02020603050405020304" pitchFamily="18" charset="0"/>
              </a:rPr>
              <a:t>… for all the fine words printed and spoken about candour and willingness to remedy wrongs, there lurks within the system an institutional instinct that, under pressure, will prefer concealment, formulaic responses, and avoidance of public criticism.</a:t>
            </a:r>
          </a:p>
          <a:p>
            <a:pPr marL="0" indent="0" algn="ctr">
              <a:buNone/>
            </a:pPr>
            <a:r>
              <a:rPr lang="en-GB" sz="3600" i="1" dirty="0">
                <a:effectLst/>
                <a:latin typeface="Montserrat" pitchFamily="2" charset="77"/>
              </a:rPr>
              <a:t> </a:t>
            </a:r>
            <a:endParaRPr lang="en-US" altLang="en-US" sz="6000" dirty="0">
              <a:solidFill>
                <a:schemeClr val="accent6">
                  <a:lumMod val="75000"/>
                </a:schemeClr>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E041AC47-6E34-2CF1-0791-250BD1D17BD9}"/>
              </a:ext>
            </a:extLst>
          </p:cNvPr>
          <p:cNvSpPr txBox="1"/>
          <p:nvPr/>
        </p:nvSpPr>
        <p:spPr>
          <a:xfrm>
            <a:off x="2103849" y="6550223"/>
            <a:ext cx="7180877" cy="307777"/>
          </a:xfrm>
          <a:prstGeom prst="rect">
            <a:avLst/>
          </a:prstGeom>
          <a:noFill/>
        </p:spPr>
        <p:txBody>
          <a:bodyPr wrap="none" rtlCol="0">
            <a:spAutoFit/>
          </a:bodyPr>
          <a:lstStyle/>
          <a:p>
            <a:r>
              <a:rPr lang="en-US" sz="1400" dirty="0">
                <a:hlinkClick r:id="rId2"/>
              </a:rPr>
              <a:t>Source: </a:t>
            </a:r>
            <a:r>
              <a:rPr lang="en-US" sz="1400" dirty="0">
                <a:hlinkClick r:id="rId3"/>
              </a:rPr>
              <a:t>https://assets.publishing.service.gov.uk/media/5a7c9bec40f0b65b3de09fde/0898_i.pdf</a:t>
            </a:r>
            <a:r>
              <a:rPr lang="en-US" sz="1400" dirty="0"/>
              <a:t> </a:t>
            </a:r>
          </a:p>
        </p:txBody>
      </p:sp>
      <p:sp>
        <p:nvSpPr>
          <p:cNvPr id="5" name="TextBox 4">
            <a:extLst>
              <a:ext uri="{FF2B5EF4-FFF2-40B4-BE49-F238E27FC236}">
                <a16:creationId xmlns:a16="http://schemas.microsoft.com/office/drawing/2014/main" id="{C36227C3-309A-4A40-B20F-84664838CDF2}"/>
              </a:ext>
            </a:extLst>
          </p:cNvPr>
          <p:cNvSpPr txBox="1"/>
          <p:nvPr/>
        </p:nvSpPr>
        <p:spPr>
          <a:xfrm>
            <a:off x="229576" y="663003"/>
            <a:ext cx="614271" cy="1323439"/>
          </a:xfrm>
          <a:prstGeom prst="rect">
            <a:avLst/>
          </a:prstGeom>
          <a:noFill/>
        </p:spPr>
        <p:txBody>
          <a:bodyPr wrap="none" rtlCol="0">
            <a:spAutoFit/>
          </a:bodyPr>
          <a:lstStyle/>
          <a:p>
            <a:r>
              <a:rPr lang="en-US" sz="8000" dirty="0">
                <a:solidFill>
                  <a:schemeClr val="accent6"/>
                </a:solidFill>
              </a:rPr>
              <a:t>“</a:t>
            </a:r>
          </a:p>
        </p:txBody>
      </p:sp>
      <p:sp>
        <p:nvSpPr>
          <p:cNvPr id="7" name="TextBox 6">
            <a:extLst>
              <a:ext uri="{FF2B5EF4-FFF2-40B4-BE49-F238E27FC236}">
                <a16:creationId xmlns:a16="http://schemas.microsoft.com/office/drawing/2014/main" id="{F51DFA10-7A54-231C-AA5A-3B3C2EE9E7D3}"/>
              </a:ext>
            </a:extLst>
          </p:cNvPr>
          <p:cNvSpPr txBox="1"/>
          <p:nvPr/>
        </p:nvSpPr>
        <p:spPr>
          <a:xfrm>
            <a:off x="5387151" y="4270680"/>
            <a:ext cx="614271" cy="1323439"/>
          </a:xfrm>
          <a:prstGeom prst="rect">
            <a:avLst/>
          </a:prstGeom>
          <a:noFill/>
        </p:spPr>
        <p:txBody>
          <a:bodyPr wrap="none" rtlCol="0">
            <a:spAutoFit/>
          </a:bodyPr>
          <a:lstStyle/>
          <a:p>
            <a:r>
              <a:rPr lang="en-US" sz="8000" dirty="0">
                <a:solidFill>
                  <a:schemeClr val="accent6"/>
                </a:solidFill>
              </a:rPr>
              <a:t>”</a:t>
            </a:r>
          </a:p>
        </p:txBody>
      </p:sp>
      <p:sp>
        <p:nvSpPr>
          <p:cNvPr id="8" name="TextBox 7">
            <a:extLst>
              <a:ext uri="{FF2B5EF4-FFF2-40B4-BE49-F238E27FC236}">
                <a16:creationId xmlns:a16="http://schemas.microsoft.com/office/drawing/2014/main" id="{606D7600-781E-8D69-6BEE-AF628E4E3A10}"/>
              </a:ext>
            </a:extLst>
          </p:cNvPr>
          <p:cNvSpPr txBox="1"/>
          <p:nvPr/>
        </p:nvSpPr>
        <p:spPr>
          <a:xfrm>
            <a:off x="1843779" y="5198536"/>
            <a:ext cx="6635214" cy="923330"/>
          </a:xfrm>
          <a:prstGeom prst="rect">
            <a:avLst/>
          </a:prstGeom>
          <a:noFill/>
        </p:spPr>
        <p:txBody>
          <a:bodyPr wrap="none" rtlCol="0">
            <a:spAutoFit/>
          </a:bodyPr>
          <a:lstStyle/>
          <a:p>
            <a:r>
              <a:rPr lang="en-GB" b="1" i="0" dirty="0">
                <a:solidFill>
                  <a:srgbClr val="000000"/>
                </a:solidFill>
                <a:effectLst/>
              </a:rPr>
              <a:t>Sir Robert Francis</a:t>
            </a:r>
          </a:p>
          <a:p>
            <a:r>
              <a:rPr lang="en-GB" dirty="0"/>
              <a:t>Report of the Mid Staffordshire NHS Foundation Trust Public Inquiry </a:t>
            </a:r>
          </a:p>
          <a:p>
            <a:r>
              <a:rPr lang="en-GB" dirty="0"/>
              <a:t>Volume 1, page 184</a:t>
            </a:r>
            <a:endParaRPr lang="en-GB" b="1" i="0" dirty="0">
              <a:effectLst/>
            </a:endParaRPr>
          </a:p>
        </p:txBody>
      </p:sp>
      <p:pic>
        <p:nvPicPr>
          <p:cNvPr id="6" name="Picture 5" descr="A person in a suit&#10;&#10;Description automatically generated">
            <a:extLst>
              <a:ext uri="{FF2B5EF4-FFF2-40B4-BE49-F238E27FC236}">
                <a16:creationId xmlns:a16="http://schemas.microsoft.com/office/drawing/2014/main" id="{4F2F8CE2-083B-92C5-763C-52419B7F2447}"/>
              </a:ext>
            </a:extLst>
          </p:cNvPr>
          <p:cNvPicPr>
            <a:picLocks noChangeAspect="1"/>
          </p:cNvPicPr>
          <p:nvPr/>
        </p:nvPicPr>
        <p:blipFill>
          <a:blip r:embed="rId4"/>
          <a:stretch>
            <a:fillRect/>
          </a:stretch>
        </p:blipFill>
        <p:spPr>
          <a:xfrm>
            <a:off x="7491684" y="999747"/>
            <a:ext cx="4163603" cy="4163603"/>
          </a:xfrm>
          <a:prstGeom prst="rect">
            <a:avLst/>
          </a:prstGeom>
        </p:spPr>
      </p:pic>
    </p:spTree>
    <p:extLst>
      <p:ext uri="{BB962C8B-B14F-4D97-AF65-F5344CB8AC3E}">
        <p14:creationId xmlns:p14="http://schemas.microsoft.com/office/powerpoint/2010/main" val="428631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D8677B-1ECF-840A-F9AD-0745075EC09F}"/>
              </a:ext>
            </a:extLst>
          </p:cNvPr>
          <p:cNvSpPr>
            <a:spLocks noGrp="1"/>
          </p:cNvSpPr>
          <p:nvPr>
            <p:ph type="title"/>
          </p:nvPr>
        </p:nvSpPr>
        <p:spPr/>
        <p:txBody>
          <a:bodyPr/>
          <a:lstStyle/>
          <a:p>
            <a:r>
              <a:rPr lang="en-US" b="1" dirty="0"/>
              <a:t>What could be done?</a:t>
            </a:r>
          </a:p>
        </p:txBody>
      </p:sp>
      <p:sp>
        <p:nvSpPr>
          <p:cNvPr id="4" name="Content Placeholder 3">
            <a:extLst>
              <a:ext uri="{FF2B5EF4-FFF2-40B4-BE49-F238E27FC236}">
                <a16:creationId xmlns:a16="http://schemas.microsoft.com/office/drawing/2014/main" id="{38028770-B35E-EA43-B894-DFEA483036E7}"/>
              </a:ext>
            </a:extLst>
          </p:cNvPr>
          <p:cNvSpPr>
            <a:spLocks noGrp="1"/>
          </p:cNvSpPr>
          <p:nvPr>
            <p:ph idx="1"/>
          </p:nvPr>
        </p:nvSpPr>
        <p:spPr>
          <a:xfrm>
            <a:off x="838200" y="1825625"/>
            <a:ext cx="10273748" cy="4038462"/>
          </a:xfrm>
        </p:spPr>
        <p:txBody>
          <a:bodyPr>
            <a:normAutofit fontScale="62500" lnSpcReduction="20000"/>
          </a:bodyPr>
          <a:lstStyle/>
          <a:p>
            <a:r>
              <a:rPr lang="en-US" sz="6400" dirty="0"/>
              <a:t>Patient advocates </a:t>
            </a:r>
          </a:p>
          <a:p>
            <a:r>
              <a:rPr lang="en-US" sz="6400" dirty="0"/>
              <a:t>Patient representatives</a:t>
            </a:r>
          </a:p>
          <a:p>
            <a:r>
              <a:rPr lang="en-US" sz="6400" dirty="0"/>
              <a:t>Democratic engagement</a:t>
            </a:r>
          </a:p>
          <a:p>
            <a:r>
              <a:rPr lang="en-US" sz="6400" dirty="0"/>
              <a:t>A better system for complaints</a:t>
            </a:r>
          </a:p>
          <a:p>
            <a:r>
              <a:rPr lang="en-US" sz="6400" dirty="0"/>
              <a:t>Support for ‘whistleblowers’</a:t>
            </a:r>
          </a:p>
          <a:p>
            <a:r>
              <a:rPr lang="en-US" sz="6400" dirty="0"/>
              <a:t>Reform of defamation laws in Northern Ireland</a:t>
            </a:r>
          </a:p>
          <a:p>
            <a:r>
              <a:rPr lang="en-US" sz="6400" dirty="0"/>
              <a:t>‘Disruptive Innovation’</a:t>
            </a:r>
            <a:r>
              <a:rPr lang="en-US" sz="6700" dirty="0"/>
              <a:t> </a:t>
            </a:r>
            <a:r>
              <a:rPr lang="en-US" sz="3600" dirty="0"/>
              <a:t>(Prof Louise Dubras, UoU)</a:t>
            </a:r>
          </a:p>
          <a:p>
            <a:endParaRPr lang="en-US" dirty="0"/>
          </a:p>
        </p:txBody>
      </p:sp>
    </p:spTree>
    <p:extLst>
      <p:ext uri="{BB962C8B-B14F-4D97-AF65-F5344CB8AC3E}">
        <p14:creationId xmlns:p14="http://schemas.microsoft.com/office/powerpoint/2010/main" val="112747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DEC7703-9783-1E4D-ED9D-D2DCF8D33592}"/>
              </a:ext>
            </a:extLst>
          </p:cNvPr>
          <p:cNvSpPr>
            <a:spLocks noGrp="1"/>
          </p:cNvSpPr>
          <p:nvPr>
            <p:ph idx="1"/>
          </p:nvPr>
        </p:nvSpPr>
        <p:spPr>
          <a:xfrm>
            <a:off x="1275712" y="1568450"/>
            <a:ext cx="5696588" cy="3069287"/>
          </a:xfrm>
        </p:spPr>
        <p:txBody>
          <a:bodyPr>
            <a:noAutofit/>
          </a:bodyPr>
          <a:lstStyle/>
          <a:p>
            <a:pPr marL="0" indent="0" algn="ctr">
              <a:buNone/>
            </a:pPr>
            <a:r>
              <a:rPr lang="en-GB" altLang="en-US" sz="3600" i="1" dirty="0">
                <a:latin typeface="Montserrat" pitchFamily="2" charset="77"/>
              </a:rPr>
              <a:t>There is room in our systems for more grace and compassion and we should dare to believe in the possibility of achieving that.</a:t>
            </a:r>
            <a:r>
              <a:rPr lang="en-GB" sz="3600" i="1" dirty="0">
                <a:effectLst/>
                <a:latin typeface="Montserrat" pitchFamily="2" charset="77"/>
              </a:rPr>
              <a:t> </a:t>
            </a:r>
            <a:endParaRPr lang="en-US" altLang="en-US" sz="6000" i="1" dirty="0">
              <a:solidFill>
                <a:schemeClr val="accent6">
                  <a:lumMod val="75000"/>
                </a:schemeClr>
              </a:solidFill>
              <a:latin typeface="Montserrat" pitchFamily="2" charset="77"/>
              <a:ea typeface="ＭＳ Ｐゴシック" panose="020B0600070205080204" pitchFamily="34" charset="-128"/>
            </a:endParaRPr>
          </a:p>
        </p:txBody>
      </p:sp>
      <p:sp>
        <p:nvSpPr>
          <p:cNvPr id="2" name="TextBox 1">
            <a:extLst>
              <a:ext uri="{FF2B5EF4-FFF2-40B4-BE49-F238E27FC236}">
                <a16:creationId xmlns:a16="http://schemas.microsoft.com/office/drawing/2014/main" id="{E041AC47-6E34-2CF1-0791-250BD1D17BD9}"/>
              </a:ext>
            </a:extLst>
          </p:cNvPr>
          <p:cNvSpPr txBox="1"/>
          <p:nvPr/>
        </p:nvSpPr>
        <p:spPr>
          <a:xfrm>
            <a:off x="1573619" y="5890203"/>
            <a:ext cx="7982382" cy="523220"/>
          </a:xfrm>
          <a:prstGeom prst="rect">
            <a:avLst/>
          </a:prstGeom>
          <a:noFill/>
        </p:spPr>
        <p:txBody>
          <a:bodyPr wrap="square" rtlCol="0">
            <a:spAutoFit/>
          </a:bodyPr>
          <a:lstStyle/>
          <a:p>
            <a:r>
              <a:rPr lang="en-US" sz="1400" dirty="0"/>
              <a:t>Source: </a:t>
            </a:r>
            <a:r>
              <a:rPr lang="en-GB" sz="1400" dirty="0"/>
              <a:t>O’Donnell T. Reflections on the role of mediation in resolution of disputes in Law and Government: A Tribute to Rory Brady. Eds. Blathna R. et al. Round Hall. 2014. p124-36</a:t>
            </a:r>
            <a:endParaRPr lang="en-US" sz="1400" dirty="0"/>
          </a:p>
        </p:txBody>
      </p:sp>
      <p:sp>
        <p:nvSpPr>
          <p:cNvPr id="5" name="TextBox 4">
            <a:extLst>
              <a:ext uri="{FF2B5EF4-FFF2-40B4-BE49-F238E27FC236}">
                <a16:creationId xmlns:a16="http://schemas.microsoft.com/office/drawing/2014/main" id="{C36227C3-309A-4A40-B20F-84664838CDF2}"/>
              </a:ext>
            </a:extLst>
          </p:cNvPr>
          <p:cNvSpPr txBox="1"/>
          <p:nvPr/>
        </p:nvSpPr>
        <p:spPr>
          <a:xfrm>
            <a:off x="1266484" y="1159960"/>
            <a:ext cx="614271" cy="1323439"/>
          </a:xfrm>
          <a:prstGeom prst="rect">
            <a:avLst/>
          </a:prstGeom>
          <a:noFill/>
        </p:spPr>
        <p:txBody>
          <a:bodyPr wrap="none" rtlCol="0">
            <a:spAutoFit/>
          </a:bodyPr>
          <a:lstStyle/>
          <a:p>
            <a:r>
              <a:rPr lang="en-US" sz="8000" dirty="0">
                <a:solidFill>
                  <a:schemeClr val="accent6"/>
                </a:solidFill>
              </a:rPr>
              <a:t>“</a:t>
            </a:r>
          </a:p>
        </p:txBody>
      </p:sp>
      <p:sp>
        <p:nvSpPr>
          <p:cNvPr id="7" name="TextBox 6">
            <a:extLst>
              <a:ext uri="{FF2B5EF4-FFF2-40B4-BE49-F238E27FC236}">
                <a16:creationId xmlns:a16="http://schemas.microsoft.com/office/drawing/2014/main" id="{F51DFA10-7A54-231C-AA5A-3B3C2EE9E7D3}"/>
              </a:ext>
            </a:extLst>
          </p:cNvPr>
          <p:cNvSpPr txBox="1"/>
          <p:nvPr/>
        </p:nvSpPr>
        <p:spPr>
          <a:xfrm>
            <a:off x="6070331" y="3755865"/>
            <a:ext cx="614271" cy="1323439"/>
          </a:xfrm>
          <a:prstGeom prst="rect">
            <a:avLst/>
          </a:prstGeom>
          <a:noFill/>
        </p:spPr>
        <p:txBody>
          <a:bodyPr wrap="none" rtlCol="0">
            <a:spAutoFit/>
          </a:bodyPr>
          <a:lstStyle/>
          <a:p>
            <a:r>
              <a:rPr lang="en-US" sz="8000" dirty="0">
                <a:solidFill>
                  <a:schemeClr val="accent6"/>
                </a:solidFill>
              </a:rPr>
              <a:t>”</a:t>
            </a:r>
          </a:p>
        </p:txBody>
      </p:sp>
      <p:sp>
        <p:nvSpPr>
          <p:cNvPr id="8" name="TextBox 7">
            <a:extLst>
              <a:ext uri="{FF2B5EF4-FFF2-40B4-BE49-F238E27FC236}">
                <a16:creationId xmlns:a16="http://schemas.microsoft.com/office/drawing/2014/main" id="{606D7600-781E-8D69-6BEE-AF628E4E3A10}"/>
              </a:ext>
            </a:extLst>
          </p:cNvPr>
          <p:cNvSpPr txBox="1"/>
          <p:nvPr/>
        </p:nvSpPr>
        <p:spPr>
          <a:xfrm>
            <a:off x="2901844" y="5079304"/>
            <a:ext cx="2444323" cy="369332"/>
          </a:xfrm>
          <a:prstGeom prst="rect">
            <a:avLst/>
          </a:prstGeom>
          <a:noFill/>
        </p:spPr>
        <p:txBody>
          <a:bodyPr wrap="none" rtlCol="0">
            <a:spAutoFit/>
          </a:bodyPr>
          <a:lstStyle/>
          <a:p>
            <a:r>
              <a:rPr lang="en-US" altLang="en-US" b="1" dirty="0"/>
              <a:t>Turlough O’Donnell, SC.</a:t>
            </a:r>
          </a:p>
        </p:txBody>
      </p:sp>
      <p:pic>
        <p:nvPicPr>
          <p:cNvPr id="3" name="Picture 2" descr="May be an image of 1 person">
            <a:extLst>
              <a:ext uri="{FF2B5EF4-FFF2-40B4-BE49-F238E27FC236}">
                <a16:creationId xmlns:a16="http://schemas.microsoft.com/office/drawing/2014/main" id="{7478F2A4-A123-4369-2779-603095A49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950" r="19289"/>
          <a:stretch>
            <a:fillRect/>
          </a:stretch>
        </p:blipFill>
        <p:spPr bwMode="auto">
          <a:xfrm>
            <a:off x="7315187" y="1568450"/>
            <a:ext cx="3688065" cy="412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0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B3820-EFB8-673A-6B32-E3BB688F0FEE}"/>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0C91CEAB-DEDD-6D0F-84BC-F136AA79438C}"/>
              </a:ext>
            </a:extLst>
          </p:cNvPr>
          <p:cNvGrpSpPr/>
          <p:nvPr/>
        </p:nvGrpSpPr>
        <p:grpSpPr>
          <a:xfrm>
            <a:off x="563080" y="1580028"/>
            <a:ext cx="10905065" cy="20902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93FA4C2C-779A-E51E-13B7-335ADA20DAEA}"/>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89071B3A-E7CD-6D31-DBCD-C7B5C953B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8B986262-F6B0-3E39-69BC-62F17A8F3E84}"/>
              </a:ext>
            </a:extLst>
          </p:cNvPr>
          <p:cNvSpPr txBox="1"/>
          <p:nvPr/>
        </p:nvSpPr>
        <p:spPr>
          <a:xfrm>
            <a:off x="897413" y="4175325"/>
            <a:ext cx="1055813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Peter McBride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Being Open Framework, DoH</a:t>
            </a:r>
          </a:p>
        </p:txBody>
      </p:sp>
    </p:spTree>
    <p:extLst>
      <p:ext uri="{BB962C8B-B14F-4D97-AF65-F5344CB8AC3E}">
        <p14:creationId xmlns:p14="http://schemas.microsoft.com/office/powerpoint/2010/main" val="27720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CE5-A79C-7F47-69EB-FD40B623ECCC}"/>
              </a:ext>
            </a:extLst>
          </p:cNvPr>
          <p:cNvSpPr>
            <a:spLocks noGrp="1"/>
          </p:cNvSpPr>
          <p:nvPr>
            <p:ph type="ctrTitle"/>
          </p:nvPr>
        </p:nvSpPr>
        <p:spPr>
          <a:xfrm>
            <a:off x="1524000" y="415528"/>
            <a:ext cx="9144000" cy="4191000"/>
          </a:xfrm>
        </p:spPr>
        <p:txBody>
          <a:bodyPr>
            <a:normAutofit fontScale="90000"/>
          </a:bodyPr>
          <a:lstStyle/>
          <a:p>
            <a:br>
              <a:rPr lang="en-US" sz="10700" dirty="0"/>
            </a:br>
            <a:r>
              <a:rPr lang="en-US" sz="10700" dirty="0"/>
              <a:t>Being Open</a:t>
            </a:r>
            <a:br>
              <a:rPr lang="en-US" dirty="0"/>
            </a:br>
            <a:br>
              <a:rPr lang="en-US" dirty="0"/>
            </a:br>
            <a:r>
              <a:rPr lang="en-US" dirty="0"/>
              <a:t>An Open Just and learning Culture for HSCNI</a:t>
            </a:r>
          </a:p>
        </p:txBody>
      </p:sp>
      <p:sp>
        <p:nvSpPr>
          <p:cNvPr id="3" name="Subtitle 2">
            <a:extLst>
              <a:ext uri="{FF2B5EF4-FFF2-40B4-BE49-F238E27FC236}">
                <a16:creationId xmlns:a16="http://schemas.microsoft.com/office/drawing/2014/main" id="{BEC880AA-90BE-B5FB-1AF7-9AD6104AB56F}"/>
              </a:ext>
            </a:extLst>
          </p:cNvPr>
          <p:cNvSpPr>
            <a:spLocks noGrp="1"/>
          </p:cNvSpPr>
          <p:nvPr>
            <p:ph type="subTitle" idx="1"/>
          </p:nvPr>
        </p:nvSpPr>
        <p:spPr>
          <a:xfrm>
            <a:off x="1524000" y="5026819"/>
            <a:ext cx="9144000" cy="1655762"/>
          </a:xfrm>
        </p:spPr>
        <p:txBody>
          <a:bodyPr/>
          <a:lstStyle/>
          <a:p>
            <a:endParaRPr lang="en-US" dirty="0"/>
          </a:p>
          <a:p>
            <a:r>
              <a:rPr lang="en-US" dirty="0"/>
              <a:t>Peter McBride</a:t>
            </a:r>
          </a:p>
        </p:txBody>
      </p:sp>
      <p:sp>
        <p:nvSpPr>
          <p:cNvPr id="4" name="Footer Placeholder 3">
            <a:extLst>
              <a:ext uri="{FF2B5EF4-FFF2-40B4-BE49-F238E27FC236}">
                <a16:creationId xmlns:a16="http://schemas.microsoft.com/office/drawing/2014/main" id="{1563D07F-8117-63AB-85B1-5923C0B59A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87928DA5-F25C-06C7-BB6F-23CE5D0D9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7FEC3-496B-2249-8FC1-AE3B12BCEFB2}"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882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4CE4-A603-2B6C-9230-53CE30C9096D}"/>
              </a:ext>
            </a:extLst>
          </p:cNvPr>
          <p:cNvSpPr>
            <a:spLocks noGrp="1"/>
          </p:cNvSpPr>
          <p:nvPr>
            <p:ph type="title"/>
          </p:nvPr>
        </p:nvSpPr>
        <p:spPr/>
        <p:txBody>
          <a:bodyPr/>
          <a:lstStyle/>
          <a:p>
            <a:r>
              <a:rPr lang="en-US" dirty="0"/>
              <a:t>Context:  IHRD and The Duty of </a:t>
            </a:r>
            <a:r>
              <a:rPr lang="en-US" dirty="0" err="1"/>
              <a:t>Candour</a:t>
            </a:r>
            <a:endParaRPr lang="en-US" dirty="0"/>
          </a:p>
        </p:txBody>
      </p:sp>
      <p:sp>
        <p:nvSpPr>
          <p:cNvPr id="3" name="Content Placeholder 2">
            <a:extLst>
              <a:ext uri="{FF2B5EF4-FFF2-40B4-BE49-F238E27FC236}">
                <a16:creationId xmlns:a16="http://schemas.microsoft.com/office/drawing/2014/main" id="{92D90ED1-2ADB-D327-E5C4-97CCC852AD3E}"/>
              </a:ext>
            </a:extLst>
          </p:cNvPr>
          <p:cNvSpPr>
            <a:spLocks noGrp="1"/>
          </p:cNvSpPr>
          <p:nvPr>
            <p:ph idx="1"/>
          </p:nvPr>
        </p:nvSpPr>
        <p:spPr>
          <a:xfrm>
            <a:off x="838200" y="1868557"/>
            <a:ext cx="10515600" cy="4308406"/>
          </a:xfrm>
        </p:spPr>
        <p:txBody>
          <a:bodyPr>
            <a:normAutofit fontScale="92500" lnSpcReduction="10000"/>
          </a:bodyPr>
          <a:lstStyle/>
          <a:p>
            <a:r>
              <a:rPr lang="en-GB" sz="2400" dirty="0">
                <a:effectLst/>
                <a:latin typeface="ArialMT"/>
              </a:rPr>
              <a:t>1.77  However, in each of the cases examined, deficiencies in practice and system did become apparent and in most cases the shortcomings were evident from the outset. Accordingly, I was surprised at how difficult it was to persuade some witnesses to be open and frank with the work of the Inquiry. All too often, concessions and admissions were extracted only with disproportionate time and effort. The reticence of some clinicians and healthcare professionals to concede error or identify the underperformance of colleagues was frustrating and depressing, most especially for the families of the dead children. </a:t>
            </a:r>
            <a:endParaRPr lang="en-GB" sz="2400" dirty="0">
              <a:effectLst/>
            </a:endParaRPr>
          </a:p>
          <a:p>
            <a:r>
              <a:rPr lang="en-GB" sz="2400" dirty="0">
                <a:effectLst/>
                <a:latin typeface="ArialMT"/>
              </a:rPr>
              <a:t>1.79 It should not have been so. Health service guidance for 25 years and more has repeatedly recommended transparency and openness in the interests of the patient. This has proved inadequate to the problem which is why this Report must recommend a statutory duty of candour in Northern Ireland. </a:t>
            </a:r>
            <a:endParaRPr lang="en-GB" sz="2400" dirty="0"/>
          </a:p>
          <a:p>
            <a:pPr marL="0" indent="0">
              <a:buNone/>
            </a:pPr>
            <a:endParaRPr lang="en-GB" sz="2000" b="1" i="0" u="none" strike="noStrike" dirty="0">
              <a:solidFill>
                <a:srgbClr val="000066"/>
              </a:solidFill>
              <a:effectLst/>
              <a:highlight>
                <a:srgbClr val="FFFFFF"/>
              </a:highlight>
              <a:latin typeface="Arial" panose="020B0604020202020204" pitchFamily="34" charset="0"/>
            </a:endParaRPr>
          </a:p>
          <a:p>
            <a:pPr marL="0" indent="0">
              <a:buNone/>
            </a:pPr>
            <a:r>
              <a:rPr lang="en-GB" sz="2000" b="1" i="0" u="none" strike="noStrike" dirty="0">
                <a:solidFill>
                  <a:srgbClr val="000066"/>
                </a:solidFill>
                <a:effectLst/>
                <a:highlight>
                  <a:srgbClr val="FFFFFF"/>
                </a:highlight>
                <a:latin typeface="Arial" panose="020B0604020202020204" pitchFamily="34" charset="0"/>
              </a:rPr>
              <a:t>Report of the Inquiry into Hyponatraemia related Deaths</a:t>
            </a:r>
          </a:p>
          <a:p>
            <a:pPr marL="0" indent="0">
              <a:buNone/>
            </a:pPr>
            <a:endParaRPr lang="en-US" dirty="0"/>
          </a:p>
        </p:txBody>
      </p:sp>
      <p:sp>
        <p:nvSpPr>
          <p:cNvPr id="4" name="Footer Placeholder 3">
            <a:extLst>
              <a:ext uri="{FF2B5EF4-FFF2-40B4-BE49-F238E27FC236}">
                <a16:creationId xmlns:a16="http://schemas.microsoft.com/office/drawing/2014/main" id="{2B13A096-96F1-3980-1FBB-0E18E4DF31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Tree>
    <p:extLst>
      <p:ext uri="{BB962C8B-B14F-4D97-AF65-F5344CB8AC3E}">
        <p14:creationId xmlns:p14="http://schemas.microsoft.com/office/powerpoint/2010/main" val="375711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CB84-6A73-38ED-C4C5-C435E0C7C734}"/>
              </a:ext>
            </a:extLst>
          </p:cNvPr>
          <p:cNvSpPr>
            <a:spLocks noGrp="1"/>
          </p:cNvSpPr>
          <p:nvPr>
            <p:ph type="title"/>
          </p:nvPr>
        </p:nvSpPr>
        <p:spPr>
          <a:xfrm>
            <a:off x="838200" y="2766218"/>
            <a:ext cx="10515600" cy="1325563"/>
          </a:xfrm>
        </p:spPr>
        <p:txBody>
          <a:bodyPr/>
          <a:lstStyle/>
          <a:p>
            <a:pPr algn="ctr"/>
            <a:r>
              <a:rPr lang="en-US" dirty="0"/>
              <a:t>An Open Just and Learning Culture</a:t>
            </a:r>
          </a:p>
        </p:txBody>
      </p:sp>
      <p:sp>
        <p:nvSpPr>
          <p:cNvPr id="4" name="Footer Placeholder 3">
            <a:extLst>
              <a:ext uri="{FF2B5EF4-FFF2-40B4-BE49-F238E27FC236}">
                <a16:creationId xmlns:a16="http://schemas.microsoft.com/office/drawing/2014/main" id="{14379BF2-E57E-6581-28A9-2E3219C8C7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50A02929-E607-B44B-9742-DA1EC06A4E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7FEC3-496B-2249-8FC1-AE3B12BCEFB2}" type="slidenum">
              <a:rPr kumimoji="0" lang="en-GB"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5245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89CF-8517-55FC-AB54-B260F22215DD}"/>
              </a:ext>
            </a:extLst>
          </p:cNvPr>
          <p:cNvSpPr>
            <a:spLocks noGrp="1"/>
          </p:cNvSpPr>
          <p:nvPr>
            <p:ph type="title"/>
          </p:nvPr>
        </p:nvSpPr>
        <p:spPr/>
        <p:txBody>
          <a:bodyPr/>
          <a:lstStyle/>
          <a:p>
            <a:r>
              <a:rPr lang="en-GB" dirty="0"/>
              <a:t>Definitions:  “</a:t>
            </a:r>
            <a:r>
              <a:rPr lang="en-GB" b="1" dirty="0"/>
              <a:t>Openness”</a:t>
            </a:r>
          </a:p>
        </p:txBody>
      </p:sp>
      <p:sp>
        <p:nvSpPr>
          <p:cNvPr id="3" name="Content Placeholder 2">
            <a:extLst>
              <a:ext uri="{FF2B5EF4-FFF2-40B4-BE49-F238E27FC236}">
                <a16:creationId xmlns:a16="http://schemas.microsoft.com/office/drawing/2014/main" id="{554D6F80-24EB-5E86-6F9D-EB9DCEA2FE62}"/>
              </a:ext>
            </a:extLst>
          </p:cNvPr>
          <p:cNvSpPr>
            <a:spLocks noGrp="1"/>
          </p:cNvSpPr>
          <p:nvPr>
            <p:ph idx="1"/>
          </p:nvPr>
        </p:nvSpPr>
        <p:spPr/>
        <p:txBody>
          <a:bodyPr>
            <a:normAutofit fontScale="85000" lnSpcReduction="20000"/>
          </a:bodyPr>
          <a:lstStyle/>
          <a:p>
            <a:r>
              <a:rPr lang="en-GB" b="1" dirty="0"/>
              <a:t>Level 1 – Routine Cultural Openness:  </a:t>
            </a:r>
            <a:r>
              <a:rPr lang="en-GB" dirty="0"/>
              <a:t>A culture in which reflecting openly about work is routine, structured and expected; where information flows freely and where support, encouragement and opportunities for development are expected and affirmed.</a:t>
            </a:r>
          </a:p>
          <a:p>
            <a:r>
              <a:rPr lang="en-GB" b="1" dirty="0"/>
              <a:t>Level 2 – Openness focused on constant learning:  </a:t>
            </a:r>
            <a:r>
              <a:rPr lang="en-GB" dirty="0"/>
              <a:t>A culture in which compassion, curiosity, rigorous self-reflection and a commitment to constantly improving services are affirmed and rewarded.  Where perfection is not expected, but the possibility of improvement is, and where systems are in place to support staff routinely to identify areas for improvement and empowered to action such improvements without fear.</a:t>
            </a:r>
          </a:p>
          <a:p>
            <a:r>
              <a:rPr lang="en-GB" b="1" dirty="0"/>
              <a:t>Level 3 – Openness when things go wrong:  </a:t>
            </a:r>
            <a:r>
              <a:rPr lang="en-GB" dirty="0"/>
              <a:t>A culture in which staff are confident that when a mistake has been made and harm has been caused, they can raise concerns and disclose what has happened freely and without fear.</a:t>
            </a:r>
          </a:p>
        </p:txBody>
      </p:sp>
      <p:sp>
        <p:nvSpPr>
          <p:cNvPr id="4" name="Footer Placeholder 3">
            <a:extLst>
              <a:ext uri="{FF2B5EF4-FFF2-40B4-BE49-F238E27FC236}">
                <a16:creationId xmlns:a16="http://schemas.microsoft.com/office/drawing/2014/main" id="{C53934CA-E454-2489-8796-3136F9FB7E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16FE7BC1-E0D3-0AF7-3CB8-0D9875F85E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BCF1D-4DF0-2F42-8878-5D834EA51A6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3751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979F-F214-ACB6-831F-C02BA5F0282A}"/>
              </a:ext>
            </a:extLst>
          </p:cNvPr>
          <p:cNvSpPr>
            <a:spLocks noGrp="1"/>
          </p:cNvSpPr>
          <p:nvPr>
            <p:ph type="title"/>
          </p:nvPr>
        </p:nvSpPr>
        <p:spPr/>
        <p:txBody>
          <a:bodyPr/>
          <a:lstStyle/>
          <a:p>
            <a:r>
              <a:rPr lang="en-GB" dirty="0"/>
              <a:t>Definitions: “</a:t>
            </a:r>
            <a:r>
              <a:rPr lang="en-GB" b="1" dirty="0"/>
              <a:t>Openness”</a:t>
            </a:r>
          </a:p>
        </p:txBody>
      </p:sp>
      <p:sp>
        <p:nvSpPr>
          <p:cNvPr id="3" name="Content Placeholder 2">
            <a:extLst>
              <a:ext uri="{FF2B5EF4-FFF2-40B4-BE49-F238E27FC236}">
                <a16:creationId xmlns:a16="http://schemas.microsoft.com/office/drawing/2014/main" id="{0D21C3A0-E1E9-75A8-6573-1CAE03E8161B}"/>
              </a:ext>
            </a:extLst>
          </p:cNvPr>
          <p:cNvSpPr>
            <a:spLocks noGrp="1"/>
          </p:cNvSpPr>
          <p:nvPr>
            <p:ph idx="1"/>
          </p:nvPr>
        </p:nvSpPr>
        <p:spPr/>
        <p:txBody>
          <a:bodyPr/>
          <a:lstStyle/>
          <a:p>
            <a:r>
              <a:rPr lang="en-GB" dirty="0"/>
              <a:t>A statutory duty of candour restricts ”Openness” to Level 3 – when things go wrong</a:t>
            </a:r>
          </a:p>
          <a:p>
            <a:r>
              <a:rPr lang="en-GB" dirty="0"/>
              <a:t>This approach is intentionally expansive and inclusive</a:t>
            </a:r>
          </a:p>
          <a:p>
            <a:r>
              <a:rPr lang="en-GB" dirty="0"/>
              <a:t>This is based on the assumption that creating a culture in which openness and reflection are routine enables greater confidence that when things going wrong staff will respond with openness.</a:t>
            </a:r>
          </a:p>
        </p:txBody>
      </p:sp>
      <p:sp>
        <p:nvSpPr>
          <p:cNvPr id="4" name="Footer Placeholder 3">
            <a:extLst>
              <a:ext uri="{FF2B5EF4-FFF2-40B4-BE49-F238E27FC236}">
                <a16:creationId xmlns:a16="http://schemas.microsoft.com/office/drawing/2014/main" id="{3C7FE3EE-A16C-9907-F489-11ADEA895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ADBDE2FC-470E-A5B0-97F5-325C4BB181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BCF1D-4DF0-2F42-8878-5D834EA51A6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634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9630-C2E0-D4B8-0C1E-9664982A7B9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9BC3E5D-91FB-48B9-9956-39A86A942A55}"/>
              </a:ext>
            </a:extLst>
          </p:cNvPr>
          <p:cNvGrpSpPr/>
          <p:nvPr/>
        </p:nvGrpSpPr>
        <p:grpSpPr>
          <a:xfrm>
            <a:off x="563080" y="1580028"/>
            <a:ext cx="10905065" cy="20902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B9F939D7-1196-1C2B-9DD8-97F27221F306}"/>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41AE6A41-8E92-A7E3-2350-A27FEF80F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30311D82-E6ED-0603-546D-89AB9C1A83D3}"/>
              </a:ext>
            </a:extLst>
          </p:cNvPr>
          <p:cNvSpPr txBox="1"/>
          <p:nvPr/>
        </p:nvSpPr>
        <p:spPr>
          <a:xfrm>
            <a:off x="897413" y="4175325"/>
            <a:ext cx="10558130" cy="21544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Prof Gabriel Scally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91BA"/>
                </a:solidFill>
                <a:latin typeface="Bahnschrift" panose="020B0502040204020203" pitchFamily="34" charset="0"/>
              </a:rPr>
              <a:t>Visiting Professor of Public Health at the</a:t>
            </a: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University of Bristol</a:t>
            </a:r>
          </a:p>
        </p:txBody>
      </p:sp>
    </p:spTree>
    <p:extLst>
      <p:ext uri="{BB962C8B-B14F-4D97-AF65-F5344CB8AC3E}">
        <p14:creationId xmlns:p14="http://schemas.microsoft.com/office/powerpoint/2010/main" val="3549699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E73B-B47A-EBF2-838C-6ED250366833}"/>
              </a:ext>
            </a:extLst>
          </p:cNvPr>
          <p:cNvSpPr>
            <a:spLocks noGrp="1"/>
          </p:cNvSpPr>
          <p:nvPr>
            <p:ph type="title"/>
          </p:nvPr>
        </p:nvSpPr>
        <p:spPr/>
        <p:txBody>
          <a:bodyPr/>
          <a:lstStyle/>
          <a:p>
            <a:r>
              <a:rPr lang="en-GB" dirty="0"/>
              <a:t>Definitions:  </a:t>
            </a:r>
            <a:r>
              <a:rPr lang="en-GB" b="1" dirty="0"/>
              <a:t>“Culture”</a:t>
            </a:r>
          </a:p>
        </p:txBody>
      </p:sp>
      <p:sp>
        <p:nvSpPr>
          <p:cNvPr id="3" name="Content Placeholder 2">
            <a:extLst>
              <a:ext uri="{FF2B5EF4-FFF2-40B4-BE49-F238E27FC236}">
                <a16:creationId xmlns:a16="http://schemas.microsoft.com/office/drawing/2014/main" id="{87A426F3-AA8C-1DEE-725B-3B3E5BEAE413}"/>
              </a:ext>
            </a:extLst>
          </p:cNvPr>
          <p:cNvSpPr>
            <a:spLocks noGrp="1"/>
          </p:cNvSpPr>
          <p:nvPr>
            <p:ph idx="1"/>
          </p:nvPr>
        </p:nvSpPr>
        <p:spPr/>
        <p:txBody>
          <a:bodyPr>
            <a:normAutofit lnSpcReduction="10000"/>
          </a:bodyPr>
          <a:lstStyle/>
          <a:p>
            <a:r>
              <a:rPr lang="en-GB" dirty="0"/>
              <a:t>Organisational culture can be understood as the collection of values, expectations and behaviours that guide and inform the actions of its team members.</a:t>
            </a:r>
          </a:p>
          <a:p>
            <a:r>
              <a:rPr lang="en-GB" b="0" i="0" u="none" strike="noStrike" dirty="0">
                <a:solidFill>
                  <a:srgbClr val="333333"/>
                </a:solidFill>
                <a:effectLst/>
              </a:rPr>
              <a:t>“Culture is created through consistent and authentic behaviours, not press releases or policy documents.”  </a:t>
            </a:r>
            <a:r>
              <a:rPr lang="en-GB" sz="1500" b="0" i="0" u="none" strike="noStrike" dirty="0">
                <a:solidFill>
                  <a:srgbClr val="333333"/>
                </a:solidFill>
                <a:effectLst/>
              </a:rPr>
              <a:t>(</a:t>
            </a:r>
            <a:r>
              <a:rPr lang="en-GB" sz="1500" dirty="0">
                <a:solidFill>
                  <a:srgbClr val="333333"/>
                </a:solidFill>
              </a:rPr>
              <a:t>K</a:t>
            </a:r>
            <a:r>
              <a:rPr lang="en-GB" sz="1500" b="0" i="0" u="none" strike="noStrike" dirty="0">
                <a:solidFill>
                  <a:srgbClr val="333333"/>
                </a:solidFill>
                <a:effectLst/>
              </a:rPr>
              <a:t>ellie </a:t>
            </a:r>
            <a:r>
              <a:rPr lang="en-GB" sz="1500" dirty="0">
                <a:solidFill>
                  <a:srgbClr val="333333"/>
                </a:solidFill>
              </a:rPr>
              <a:t>W</a:t>
            </a:r>
            <a:r>
              <a:rPr lang="en-GB" sz="1500" b="0" i="0" u="none" strike="noStrike" dirty="0">
                <a:solidFill>
                  <a:srgbClr val="333333"/>
                </a:solidFill>
                <a:effectLst/>
              </a:rPr>
              <a:t>ong 2020)</a:t>
            </a:r>
          </a:p>
          <a:p>
            <a:r>
              <a:rPr lang="en-GB" dirty="0">
                <a:solidFill>
                  <a:srgbClr val="333333"/>
                </a:solidFill>
              </a:rPr>
              <a:t>“Open culture entails an open mind-set and attitude of professionals beyond the scope of patient safety in which there is mutual awareness of each other’s (un)conscious biases, focus on team relationships and professional wellbeing and a transparent system with supervisors/leaders being role models and patients being involved.”  </a:t>
            </a:r>
            <a:r>
              <a:rPr lang="en-GB" sz="1500" b="1" dirty="0">
                <a:solidFill>
                  <a:srgbClr val="333333"/>
                </a:solidFill>
              </a:rPr>
              <a:t>Open organisational culture: what does it entail?  Healthcare stakeholders reaching consensus by means of a Delphi technique</a:t>
            </a:r>
            <a:r>
              <a:rPr lang="en-GB" sz="1500" dirty="0">
                <a:solidFill>
                  <a:srgbClr val="333333"/>
                </a:solidFill>
              </a:rPr>
              <a:t>.  BMJ 2020</a:t>
            </a:r>
            <a:endParaRPr lang="en-GB" sz="1500" dirty="0"/>
          </a:p>
        </p:txBody>
      </p:sp>
      <p:sp>
        <p:nvSpPr>
          <p:cNvPr id="4" name="Footer Placeholder 3">
            <a:extLst>
              <a:ext uri="{FF2B5EF4-FFF2-40B4-BE49-F238E27FC236}">
                <a16:creationId xmlns:a16="http://schemas.microsoft.com/office/drawing/2014/main" id="{A25C489E-3F2F-52A2-9F85-B7806C4D6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98FE9B68-0E3F-1459-9B39-50D1950E8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BCF1D-4DF0-2F42-8878-5D834EA51A6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7639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14D7-25CC-F1F7-8FB1-D0318CA426D9}"/>
              </a:ext>
            </a:extLst>
          </p:cNvPr>
          <p:cNvSpPr>
            <a:spLocks noGrp="1"/>
          </p:cNvSpPr>
          <p:nvPr>
            <p:ph type="title"/>
          </p:nvPr>
        </p:nvSpPr>
        <p:spPr/>
        <p:txBody>
          <a:bodyPr/>
          <a:lstStyle/>
          <a:p>
            <a:r>
              <a:rPr lang="en-GB" dirty="0"/>
              <a:t>Definitions:  “Culture”</a:t>
            </a:r>
          </a:p>
        </p:txBody>
      </p:sp>
      <p:sp>
        <p:nvSpPr>
          <p:cNvPr id="3" name="Content Placeholder 2">
            <a:extLst>
              <a:ext uri="{FF2B5EF4-FFF2-40B4-BE49-F238E27FC236}">
                <a16:creationId xmlns:a16="http://schemas.microsoft.com/office/drawing/2014/main" id="{F9F90E2D-7F91-FDF5-1559-2F0A2BAE051D}"/>
              </a:ext>
            </a:extLst>
          </p:cNvPr>
          <p:cNvSpPr>
            <a:spLocks noGrp="1"/>
          </p:cNvSpPr>
          <p:nvPr>
            <p:ph idx="1"/>
          </p:nvPr>
        </p:nvSpPr>
        <p:spPr/>
        <p:txBody>
          <a:bodyPr>
            <a:normAutofit lnSpcReduction="10000"/>
          </a:bodyPr>
          <a:lstStyle/>
          <a:p>
            <a:r>
              <a:rPr lang="en-GB" dirty="0"/>
              <a:t>Three levels to examine organisational culture:</a:t>
            </a:r>
          </a:p>
          <a:p>
            <a:pPr lvl="1"/>
            <a:r>
              <a:rPr lang="en-GB" b="1" dirty="0"/>
              <a:t>Infrastructure</a:t>
            </a:r>
            <a:r>
              <a:rPr lang="en-GB" dirty="0"/>
              <a:t> – the structural components with which an organisation chooses to organise its activities and people.  Policies, procedures and practices that are accepted as “givens’.</a:t>
            </a:r>
          </a:p>
          <a:p>
            <a:pPr lvl="1"/>
            <a:r>
              <a:rPr lang="en-GB" b="1" dirty="0"/>
              <a:t>Behaviours </a:t>
            </a:r>
            <a:r>
              <a:rPr lang="en-GB" dirty="0"/>
              <a:t>– the behaviours exhibited to manage the activities of the organisation and implement where appropriate the structural components.</a:t>
            </a:r>
          </a:p>
          <a:p>
            <a:pPr lvl="1"/>
            <a:r>
              <a:rPr lang="en-GB" b="1" dirty="0"/>
              <a:t>Beliefs and Narratives </a:t>
            </a:r>
            <a:r>
              <a:rPr lang="en-GB" dirty="0"/>
              <a:t>– at a conscious level, the narratives and beliefs that people articulate to explain and make sense of their experiences within the organisation.  At an unconscious level, the historic embedded assumptions carried without explicit awareness by people within an organisation that drive behaviours often without any understanding or appreciation of their impact.</a:t>
            </a:r>
          </a:p>
        </p:txBody>
      </p:sp>
      <p:sp>
        <p:nvSpPr>
          <p:cNvPr id="4" name="Footer Placeholder 3">
            <a:extLst>
              <a:ext uri="{FF2B5EF4-FFF2-40B4-BE49-F238E27FC236}">
                <a16:creationId xmlns:a16="http://schemas.microsoft.com/office/drawing/2014/main" id="{C6AE706A-E838-2ADC-33B8-2C14B03B7D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2024</a:t>
            </a:r>
          </a:p>
        </p:txBody>
      </p:sp>
      <p:sp>
        <p:nvSpPr>
          <p:cNvPr id="5" name="Slide Number Placeholder 4">
            <a:extLst>
              <a:ext uri="{FF2B5EF4-FFF2-40B4-BE49-F238E27FC236}">
                <a16:creationId xmlns:a16="http://schemas.microsoft.com/office/drawing/2014/main" id="{30C85417-FF61-8905-F0CF-7879F8D175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BCF1D-4DF0-2F42-8878-5D834EA51A6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531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Rectangle 12">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3FECDD7-8173-DA7D-FB50-7001DFBF2461}"/>
              </a:ext>
            </a:extLst>
          </p:cNvPr>
          <p:cNvSpPr>
            <a:spLocks noGrp="1"/>
          </p:cNvSpPr>
          <p:nvPr>
            <p:ph type="title"/>
          </p:nvPr>
        </p:nvSpPr>
        <p:spPr>
          <a:xfrm>
            <a:off x="758952" y="276198"/>
            <a:ext cx="10477600" cy="1157242"/>
          </a:xfrm>
        </p:spPr>
        <p:txBody>
          <a:bodyPr>
            <a:normAutofit/>
          </a:bodyPr>
          <a:lstStyle/>
          <a:p>
            <a:r>
              <a:rPr lang="en-GB" sz="3700"/>
              <a:t>A unified conceptual framework:</a:t>
            </a:r>
            <a:br>
              <a:rPr lang="en-GB" sz="3700"/>
            </a:br>
            <a:r>
              <a:rPr lang="en-GB" sz="3700" b="1"/>
              <a:t>The Openness/Culture Matrix</a:t>
            </a:r>
          </a:p>
        </p:txBody>
      </p:sp>
      <p:sp>
        <p:nvSpPr>
          <p:cNvPr id="5" name="Footer Placeholder 4">
            <a:extLst>
              <a:ext uri="{FF2B5EF4-FFF2-40B4-BE49-F238E27FC236}">
                <a16:creationId xmlns:a16="http://schemas.microsoft.com/office/drawing/2014/main" id="{C6276F8C-395C-42E0-CCED-6BA82EA3E2AF}"/>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 Peter McBride Consultancy 2024</a:t>
            </a:r>
          </a:p>
        </p:txBody>
      </p:sp>
      <p:sp>
        <p:nvSpPr>
          <p:cNvPr id="6" name="Slide Number Placeholder 5">
            <a:extLst>
              <a:ext uri="{FF2B5EF4-FFF2-40B4-BE49-F238E27FC236}">
                <a16:creationId xmlns:a16="http://schemas.microsoft.com/office/drawing/2014/main" id="{D8EA5DAB-7FCD-01EA-E0CA-D862B9109C23}"/>
              </a:ext>
            </a:extLst>
          </p:cNvPr>
          <p:cNvSpPr>
            <a:spLocks noGrp="1"/>
          </p:cNvSpPr>
          <p:nvPr>
            <p:ph type="sldNum" sz="quarter" idx="12"/>
          </p:nvPr>
        </p:nvSpPr>
        <p:spPr>
          <a:xfrm>
            <a:off x="8732520" y="6356350"/>
            <a:ext cx="3200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7FBCF1D-4DF0-2F42-8878-5D834EA51A6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aphicFrame>
        <p:nvGraphicFramePr>
          <p:cNvPr id="4" name="Content Placeholder 3">
            <a:extLst>
              <a:ext uri="{FF2B5EF4-FFF2-40B4-BE49-F238E27FC236}">
                <a16:creationId xmlns:a16="http://schemas.microsoft.com/office/drawing/2014/main" id="{6EACD8B4-47D3-C444-D347-9BF1A5623061}"/>
              </a:ext>
            </a:extLst>
          </p:cNvPr>
          <p:cNvGraphicFramePr>
            <a:graphicFrameLocks noGrp="1"/>
          </p:cNvGraphicFramePr>
          <p:nvPr>
            <p:ph idx="1"/>
          </p:nvPr>
        </p:nvGraphicFramePr>
        <p:xfrm>
          <a:off x="1250830" y="2294266"/>
          <a:ext cx="9690342" cy="3531580"/>
        </p:xfrm>
        <a:graphic>
          <a:graphicData uri="http://schemas.openxmlformats.org/drawingml/2006/table">
            <a:tbl>
              <a:tblPr firstRow="1" firstCol="1" bandRow="1">
                <a:tableStyleId>{5C22544A-7EE6-4342-B048-85BDC9FD1C3A}</a:tableStyleId>
              </a:tblPr>
              <a:tblGrid>
                <a:gridCol w="2759772">
                  <a:extLst>
                    <a:ext uri="{9D8B030D-6E8A-4147-A177-3AD203B41FA5}">
                      <a16:colId xmlns:a16="http://schemas.microsoft.com/office/drawing/2014/main" val="739945249"/>
                    </a:ext>
                  </a:extLst>
                </a:gridCol>
                <a:gridCol w="2250980">
                  <a:extLst>
                    <a:ext uri="{9D8B030D-6E8A-4147-A177-3AD203B41FA5}">
                      <a16:colId xmlns:a16="http://schemas.microsoft.com/office/drawing/2014/main" val="3852779996"/>
                    </a:ext>
                  </a:extLst>
                </a:gridCol>
                <a:gridCol w="2244378">
                  <a:extLst>
                    <a:ext uri="{9D8B030D-6E8A-4147-A177-3AD203B41FA5}">
                      <a16:colId xmlns:a16="http://schemas.microsoft.com/office/drawing/2014/main" val="2992038369"/>
                    </a:ext>
                  </a:extLst>
                </a:gridCol>
                <a:gridCol w="2435212">
                  <a:extLst>
                    <a:ext uri="{9D8B030D-6E8A-4147-A177-3AD203B41FA5}">
                      <a16:colId xmlns:a16="http://schemas.microsoft.com/office/drawing/2014/main" val="2843749498"/>
                    </a:ext>
                  </a:extLst>
                </a:gridCol>
              </a:tblGrid>
              <a:tr h="1052682">
                <a:tc>
                  <a:txBody>
                    <a:bodyPr/>
                    <a:lstStyle/>
                    <a:p>
                      <a:r>
                        <a:rPr lang="en-GB" sz="2200" kern="100">
                          <a:effectLst/>
                          <a:latin typeface="+mn-lt"/>
                        </a:rPr>
                        <a:t> </a:t>
                      </a:r>
                      <a:endParaRPr lang="en-GB" sz="22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2200" kern="100">
                          <a:effectLst/>
                          <a:latin typeface="+mn-lt"/>
                        </a:rPr>
                        <a:t>Organisational Infrastructure</a:t>
                      </a:r>
                      <a:endParaRPr lang="en-GB" sz="22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2200" kern="100">
                          <a:effectLst/>
                          <a:latin typeface="+mn-lt"/>
                          <a:ea typeface="Times New Roman" panose="02020603050405020304" pitchFamily="18" charset="0"/>
                          <a:cs typeface="Times New Roman" panose="02020603050405020304" pitchFamily="18" charset="0"/>
                        </a:rPr>
                        <a:t>Organisational Behaviours</a:t>
                      </a:r>
                    </a:p>
                  </a:txBody>
                  <a:tcPr marL="63670" marR="63670" marT="0" marB="0"/>
                </a:tc>
                <a:tc>
                  <a:txBody>
                    <a:bodyPr/>
                    <a:lstStyle/>
                    <a:p>
                      <a:r>
                        <a:rPr lang="en-GB" sz="2200" kern="100">
                          <a:effectLst/>
                          <a:latin typeface="+mn-lt"/>
                          <a:ea typeface="Times New Roman" panose="02020603050405020304" pitchFamily="18" charset="0"/>
                          <a:cs typeface="Times New Roman" panose="02020603050405020304" pitchFamily="18" charset="0"/>
                        </a:rPr>
                        <a:t>Organisational Beliefs and Narratives</a:t>
                      </a:r>
                    </a:p>
                  </a:txBody>
                  <a:tcPr marL="63670" marR="63670" marT="0" marB="0"/>
                </a:tc>
                <a:extLst>
                  <a:ext uri="{0D108BD9-81ED-4DB2-BD59-A6C34878D82A}">
                    <a16:rowId xmlns:a16="http://schemas.microsoft.com/office/drawing/2014/main" val="1671999927"/>
                  </a:ext>
                </a:extLst>
              </a:tr>
              <a:tr h="713108">
                <a:tc>
                  <a:txBody>
                    <a:bodyPr/>
                    <a:lstStyle/>
                    <a:p>
                      <a:r>
                        <a:rPr lang="en-GB" sz="2200" kern="100">
                          <a:effectLst/>
                          <a:latin typeface="+mn-lt"/>
                        </a:rPr>
                        <a:t>Routine Cultural Openness</a:t>
                      </a:r>
                      <a:endParaRPr lang="en-GB" sz="22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pPr algn="l"/>
                      <a:r>
                        <a:rPr lang="en-GB" sz="1100" kern="100">
                          <a:effectLst/>
                          <a:latin typeface="+mn-lt"/>
                        </a:rPr>
                        <a:t>e.g. What systems are in place to support routine openness?</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pPr marL="228600" lvl="0" indent="0" algn="l">
                        <a:buFont typeface="Arial" panose="020B0604020202020204" pitchFamily="34" charset="0"/>
                        <a:buNone/>
                      </a:pPr>
                      <a:r>
                        <a:rPr lang="en-GB" sz="1100" kern="100">
                          <a:effectLst/>
                          <a:latin typeface="+mn-lt"/>
                          <a:ea typeface="Times New Roman" panose="02020603050405020304" pitchFamily="18" charset="0"/>
                          <a:cs typeface="Times New Roman" panose="02020603050405020304" pitchFamily="18" charset="0"/>
                        </a:rPr>
                        <a:t>e.g.  What staff or managerial behaviours are exhibited to encourage routine openness?</a:t>
                      </a:r>
                    </a:p>
                  </a:txBody>
                  <a:tcPr marL="63670" marR="63670" marT="0" marB="0"/>
                </a:tc>
                <a:tc>
                  <a:txBody>
                    <a:bodyPr/>
                    <a:lstStyle/>
                    <a:p>
                      <a:r>
                        <a:rPr lang="en-GB" sz="1100" kern="100">
                          <a:effectLst/>
                          <a:latin typeface="+mn-lt"/>
                        </a:rPr>
                        <a:t>e.g.  What do people believe will be the consequences of routinely being open?</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extLst>
                  <a:ext uri="{0D108BD9-81ED-4DB2-BD59-A6C34878D82A}">
                    <a16:rowId xmlns:a16="http://schemas.microsoft.com/office/drawing/2014/main" val="1299827553"/>
                  </a:ext>
                </a:extLst>
              </a:tr>
              <a:tr h="1052682">
                <a:tc>
                  <a:txBody>
                    <a:bodyPr/>
                    <a:lstStyle/>
                    <a:p>
                      <a:r>
                        <a:rPr lang="en-GB" sz="2200" kern="100">
                          <a:effectLst/>
                          <a:latin typeface="+mn-lt"/>
                        </a:rPr>
                        <a:t>Openness focused on constant Learning</a:t>
                      </a:r>
                      <a:endParaRPr lang="en-GB" sz="22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What systems are in place to facilitate ongoing learning and improvement?</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How do staff or managers respond to learning opportunities?</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What do people believe about the sincerity of the organisation's desire to learn and improve?</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extLst>
                  <a:ext uri="{0D108BD9-81ED-4DB2-BD59-A6C34878D82A}">
                    <a16:rowId xmlns:a16="http://schemas.microsoft.com/office/drawing/2014/main" val="3868461802"/>
                  </a:ext>
                </a:extLst>
              </a:tr>
              <a:tr h="713108">
                <a:tc>
                  <a:txBody>
                    <a:bodyPr/>
                    <a:lstStyle/>
                    <a:p>
                      <a:r>
                        <a:rPr lang="en-GB" sz="2200" kern="100">
                          <a:effectLst/>
                          <a:latin typeface="+mn-lt"/>
                        </a:rPr>
                        <a:t>Openness when things go wrong</a:t>
                      </a:r>
                      <a:endParaRPr lang="en-GB" sz="22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What systems are in place to ensure openness when things go wrong?</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How do staff or managers behave when things go wrong?</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tc>
                  <a:txBody>
                    <a:bodyPr/>
                    <a:lstStyle/>
                    <a:p>
                      <a:r>
                        <a:rPr lang="en-GB" sz="1100" kern="100">
                          <a:effectLst/>
                          <a:latin typeface="+mn-lt"/>
                        </a:rPr>
                        <a:t>e.g.  What do people believe will be the consequences when things go wrong?</a:t>
                      </a:r>
                      <a:endParaRPr lang="en-GB" sz="1100" kern="100">
                        <a:effectLst/>
                        <a:latin typeface="+mn-lt"/>
                        <a:ea typeface="Times New Roman" panose="02020603050405020304" pitchFamily="18" charset="0"/>
                        <a:cs typeface="Times New Roman" panose="02020603050405020304" pitchFamily="18" charset="0"/>
                      </a:endParaRPr>
                    </a:p>
                  </a:txBody>
                  <a:tcPr marL="63670" marR="63670" marT="0" marB="0"/>
                </a:tc>
                <a:extLst>
                  <a:ext uri="{0D108BD9-81ED-4DB2-BD59-A6C34878D82A}">
                    <a16:rowId xmlns:a16="http://schemas.microsoft.com/office/drawing/2014/main" val="4017031231"/>
                  </a:ext>
                </a:extLst>
              </a:tr>
            </a:tbl>
          </a:graphicData>
        </a:graphic>
      </p:graphicFrame>
    </p:spTree>
    <p:extLst>
      <p:ext uri="{BB962C8B-B14F-4D97-AF65-F5344CB8AC3E}">
        <p14:creationId xmlns:p14="http://schemas.microsoft.com/office/powerpoint/2010/main" val="150034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C079-C6AE-E973-EA09-E79D6E42AB9E}"/>
              </a:ext>
            </a:extLst>
          </p:cNvPr>
          <p:cNvSpPr>
            <a:spLocks noGrp="1"/>
          </p:cNvSpPr>
          <p:nvPr>
            <p:ph type="title"/>
          </p:nvPr>
        </p:nvSpPr>
        <p:spPr/>
        <p:txBody>
          <a:bodyPr/>
          <a:lstStyle/>
          <a:p>
            <a:r>
              <a:rPr lang="en-GB" dirty="0"/>
              <a:t>Definitions: “</a:t>
            </a:r>
            <a:r>
              <a:rPr lang="en-GB" b="1" dirty="0"/>
              <a:t>Openness”</a:t>
            </a:r>
          </a:p>
        </p:txBody>
      </p:sp>
      <p:sp>
        <p:nvSpPr>
          <p:cNvPr id="3" name="Content Placeholder 2">
            <a:extLst>
              <a:ext uri="{FF2B5EF4-FFF2-40B4-BE49-F238E27FC236}">
                <a16:creationId xmlns:a16="http://schemas.microsoft.com/office/drawing/2014/main" id="{913C1F6C-CF76-95A3-F877-5CC4B3344602}"/>
              </a:ext>
            </a:extLst>
          </p:cNvPr>
          <p:cNvSpPr>
            <a:spLocks noGrp="1"/>
          </p:cNvSpPr>
          <p:nvPr>
            <p:ph idx="1"/>
          </p:nvPr>
        </p:nvSpPr>
        <p:spPr/>
        <p:txBody>
          <a:bodyPr>
            <a:normAutofit fontScale="92500"/>
          </a:bodyPr>
          <a:lstStyle/>
          <a:p>
            <a:r>
              <a:rPr lang="en-GB" b="1" dirty="0"/>
              <a:t>Encouraging openness in health care: Policy and practice implications of a mixed-methods study in the English National Health Service.  </a:t>
            </a:r>
            <a:r>
              <a:rPr lang="en-GB" dirty="0"/>
              <a:t>Journal of Health Services Research and Policy 2023</a:t>
            </a:r>
          </a:p>
          <a:p>
            <a:r>
              <a:rPr lang="en-GB" dirty="0"/>
              <a:t>Four necessary conditions for sustained progress in improving openness</a:t>
            </a:r>
          </a:p>
          <a:p>
            <a:pPr lvl="1"/>
            <a:r>
              <a:rPr lang="en-GB" dirty="0"/>
              <a:t>Authentic integration into organisational mission is crucial to making openness a day-to-day concern</a:t>
            </a:r>
          </a:p>
          <a:p>
            <a:pPr lvl="1"/>
            <a:r>
              <a:rPr lang="en-GB" dirty="0"/>
              <a:t>Functional and effective administrative systems are vital</a:t>
            </a:r>
          </a:p>
          <a:p>
            <a:pPr lvl="1"/>
            <a:r>
              <a:rPr lang="en-GB" dirty="0"/>
              <a:t>These must be leavened by flexibility and sensitivity in implementation</a:t>
            </a:r>
          </a:p>
          <a:p>
            <a:pPr lvl="1"/>
            <a:r>
              <a:rPr lang="en-GB" dirty="0"/>
              <a:t>A spirit of continuous inquiry, learning and improvement is required to avoid the fallacy that advancing openness can be reduced to a time-limited project</a:t>
            </a:r>
          </a:p>
        </p:txBody>
      </p:sp>
      <p:sp>
        <p:nvSpPr>
          <p:cNvPr id="4" name="Footer Placeholder 3">
            <a:extLst>
              <a:ext uri="{FF2B5EF4-FFF2-40B4-BE49-F238E27FC236}">
                <a16:creationId xmlns:a16="http://schemas.microsoft.com/office/drawing/2014/main" id="{3B4B33E8-07F5-D0A0-A912-CF541F41E3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 Peter McBride Consultancy 2023</a:t>
            </a:r>
          </a:p>
        </p:txBody>
      </p:sp>
      <p:sp>
        <p:nvSpPr>
          <p:cNvPr id="5" name="Slide Number Placeholder 4">
            <a:extLst>
              <a:ext uri="{FF2B5EF4-FFF2-40B4-BE49-F238E27FC236}">
                <a16:creationId xmlns:a16="http://schemas.microsoft.com/office/drawing/2014/main" id="{CB61DC2D-271E-DD68-59D1-89D4BE14F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FBCF1D-4DF0-2F42-8878-5D834EA51A64}"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Date Placeholder 5">
            <a:extLst>
              <a:ext uri="{FF2B5EF4-FFF2-40B4-BE49-F238E27FC236}">
                <a16:creationId xmlns:a16="http://schemas.microsoft.com/office/drawing/2014/main" id="{FA75C638-E820-35E8-E321-CC8F513689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82000"/>
                  </a:prstClr>
                </a:solidFill>
                <a:effectLst/>
                <a:uLnTx/>
                <a:uFillTx/>
                <a:latin typeface="Aptos" panose="02110004020202020204"/>
                <a:ea typeface="+mn-ea"/>
                <a:cs typeface="+mn-cs"/>
              </a:rPr>
              <a:t>CONFIDENTIAL DRAFT</a:t>
            </a:r>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89303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2FEDA-86BB-E76D-06E0-2F1327E15AB2}"/>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79F3769-F68F-C4EA-6B13-A6C8732FBD2C}"/>
              </a:ext>
            </a:extLst>
          </p:cNvPr>
          <p:cNvGrpSpPr/>
          <p:nvPr/>
        </p:nvGrpSpPr>
        <p:grpSpPr>
          <a:xfrm>
            <a:off x="563080" y="1580028"/>
            <a:ext cx="10905065" cy="2090207"/>
            <a:chOff x="643467" y="2383896"/>
            <a:chExt cx="10905065" cy="2090207"/>
          </a:xfrm>
        </p:grpSpPr>
        <p:pic>
          <p:nvPicPr>
            <p:cNvPr id="6" name="Picture 5" descr="A group of people walking in a park&#10;&#10;Description automatically generated with low confidence">
              <a:extLst>
                <a:ext uri="{FF2B5EF4-FFF2-40B4-BE49-F238E27FC236}">
                  <a16:creationId xmlns:a16="http://schemas.microsoft.com/office/drawing/2014/main" id="{78F0BB05-E2C9-47F8-90AF-3361C8356FF5}"/>
                </a:ext>
              </a:extLst>
            </p:cNvPr>
            <p:cNvPicPr/>
            <p:nvPr/>
          </p:nvPicPr>
          <p:blipFill>
            <a:blip r:embed="rId2"/>
            <a:stretch>
              <a:fillRect/>
            </a:stretch>
          </p:blipFill>
          <p:spPr>
            <a:xfrm>
              <a:off x="643467" y="2383896"/>
              <a:ext cx="5291666" cy="2090207"/>
            </a:xfrm>
            <a:prstGeom prst="rect">
              <a:avLst/>
            </a:prstGeom>
            <a:noFill/>
          </p:spPr>
        </p:pic>
        <p:pic>
          <p:nvPicPr>
            <p:cNvPr id="5" name="Picture 4" descr="A blue text on a black background&#10;&#10;Description automatically generated with low confidence">
              <a:extLst>
                <a:ext uri="{FF2B5EF4-FFF2-40B4-BE49-F238E27FC236}">
                  <a16:creationId xmlns:a16="http://schemas.microsoft.com/office/drawing/2014/main" id="{CDFA99FA-54B4-47F9-0F26-4D9DEBDF82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865" y="2602178"/>
              <a:ext cx="5291667" cy="1653643"/>
            </a:xfrm>
            <a:prstGeom prst="rect">
              <a:avLst/>
            </a:prstGeom>
          </p:spPr>
        </p:pic>
      </p:grpSp>
      <p:sp>
        <p:nvSpPr>
          <p:cNvPr id="7" name="TextBox 6">
            <a:extLst>
              <a:ext uri="{FF2B5EF4-FFF2-40B4-BE49-F238E27FC236}">
                <a16:creationId xmlns:a16="http://schemas.microsoft.com/office/drawing/2014/main" id="{6CEF93F3-2B0F-AADA-244A-A9828EBEE74F}"/>
              </a:ext>
            </a:extLst>
          </p:cNvPr>
          <p:cNvSpPr txBox="1"/>
          <p:nvPr/>
        </p:nvSpPr>
        <p:spPr>
          <a:xfrm>
            <a:off x="897413" y="4175325"/>
            <a:ext cx="1055813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rPr>
              <a:t>Q&amp;A and Discussion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91BA"/>
                </a:solidFill>
                <a:latin typeface="Bahnschrift" panose="020B0502040204020203" pitchFamily="34" charset="0"/>
              </a:rPr>
              <a:t>Facilitator – Brian O’Hagan</a:t>
            </a:r>
            <a:endParaRPr kumimoji="0" lang="en-US" sz="4000" b="1" i="0" u="none" strike="noStrike" kern="1200" cap="none" spc="0" normalizeH="0" baseline="0" noProof="0" dirty="0">
              <a:ln>
                <a:noFill/>
              </a:ln>
              <a:solidFill>
                <a:srgbClr val="0091BA"/>
              </a:solidFill>
              <a:effectLst/>
              <a:uLnTx/>
              <a:uFillTx/>
              <a:latin typeface="Bahnschrift" panose="020B0502040204020203" pitchFamily="34" charset="0"/>
              <a:ea typeface="+mn-ea"/>
              <a:cs typeface="+mn-cs"/>
            </a:endParaRPr>
          </a:p>
        </p:txBody>
      </p:sp>
    </p:spTree>
    <p:extLst>
      <p:ext uri="{BB962C8B-B14F-4D97-AF65-F5344CB8AC3E}">
        <p14:creationId xmlns:p14="http://schemas.microsoft.com/office/powerpoint/2010/main" val="42616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DEC7703-9783-1E4D-ED9D-D2DCF8D33592}"/>
              </a:ext>
            </a:extLst>
          </p:cNvPr>
          <p:cNvSpPr>
            <a:spLocks noGrp="1"/>
          </p:cNvSpPr>
          <p:nvPr>
            <p:ph idx="1"/>
          </p:nvPr>
        </p:nvSpPr>
        <p:spPr>
          <a:xfrm>
            <a:off x="838200" y="1825625"/>
            <a:ext cx="10009909" cy="4351338"/>
          </a:xfrm>
        </p:spPr>
        <p:txBody>
          <a:bodyPr/>
          <a:lstStyle/>
          <a:p>
            <a:pPr marL="0" indent="0" algn="ctr">
              <a:buNone/>
            </a:pPr>
            <a:r>
              <a:rPr lang="en-GB" altLang="en-US" sz="4400" dirty="0">
                <a:ea typeface="ＭＳ Ｐゴシック" panose="020B0600070205080204" pitchFamily="34" charset="-128"/>
              </a:rPr>
              <a:t>“It should be, and we have a right to expect, that doctors telling the truth to patients is as natural as breathing.”</a:t>
            </a:r>
            <a:endParaRPr lang="en-US" altLang="en-US" sz="4400" dirty="0">
              <a:ea typeface="ＭＳ Ｐゴシック"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969559F-7DC2-8391-6015-C620E618DCBE}"/>
              </a:ext>
            </a:extLst>
          </p:cNvPr>
          <p:cNvSpPr>
            <a:spLocks noGrp="1"/>
          </p:cNvSpPr>
          <p:nvPr>
            <p:ph type="title"/>
          </p:nvPr>
        </p:nvSpPr>
        <p:spPr>
          <a:xfrm>
            <a:off x="1992313" y="836613"/>
            <a:ext cx="8229600" cy="1143000"/>
          </a:xfrm>
        </p:spPr>
        <p:txBody>
          <a:bodyPr>
            <a:normAutofit/>
          </a:bodyPr>
          <a:lstStyle/>
          <a:p>
            <a:pPr algn="ctr"/>
            <a:r>
              <a:rPr lang="en-US" altLang="en-US" sz="4800" b="1" dirty="0">
                <a:ea typeface="ＭＳ Ｐゴシック" panose="020B0600070205080204" pitchFamily="34" charset="-128"/>
              </a:rPr>
              <a:t>The Inverse Disclosure Law</a:t>
            </a:r>
          </a:p>
        </p:txBody>
      </p:sp>
      <p:sp>
        <p:nvSpPr>
          <p:cNvPr id="32770" name="TextBox 2">
            <a:extLst>
              <a:ext uri="{FF2B5EF4-FFF2-40B4-BE49-F238E27FC236}">
                <a16:creationId xmlns:a16="http://schemas.microsoft.com/office/drawing/2014/main" id="{48ED0890-D9DE-1568-BDE5-95020A8F2510}"/>
              </a:ext>
            </a:extLst>
          </p:cNvPr>
          <p:cNvSpPr txBox="1">
            <a:spLocks noChangeArrowheads="1"/>
          </p:cNvSpPr>
          <p:nvPr/>
        </p:nvSpPr>
        <p:spPr bwMode="auto">
          <a:xfrm>
            <a:off x="2543175" y="2442520"/>
            <a:ext cx="71278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dirty="0">
                <a:latin typeface="Arial" panose="020B0604020202020204" pitchFamily="34" charset="0"/>
              </a:rPr>
              <a:t>The more serious the potential consequences for the patient, the less likely the patient is to be told that there has been an issue with their clinical care.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tue of monkeys with their hands over their mouth&#10;&#10;Description automatically generated">
            <a:extLst>
              <a:ext uri="{FF2B5EF4-FFF2-40B4-BE49-F238E27FC236}">
                <a16:creationId xmlns:a16="http://schemas.microsoft.com/office/drawing/2014/main" id="{84E28805-421B-724B-6010-B39B6A67E689}"/>
              </a:ext>
            </a:extLst>
          </p:cNvPr>
          <p:cNvPicPr>
            <a:picLocks noChangeAspect="1"/>
          </p:cNvPicPr>
          <p:nvPr/>
        </p:nvPicPr>
        <p:blipFill>
          <a:blip r:embed="rId2"/>
          <a:stretch>
            <a:fillRect/>
          </a:stretch>
        </p:blipFill>
        <p:spPr>
          <a:xfrm>
            <a:off x="612035" y="1314536"/>
            <a:ext cx="10967930" cy="4228927"/>
          </a:xfrm>
          <a:prstGeom prst="rect">
            <a:avLst/>
          </a:prstGeom>
        </p:spPr>
      </p:pic>
    </p:spTree>
    <p:extLst>
      <p:ext uri="{BB962C8B-B14F-4D97-AF65-F5344CB8AC3E}">
        <p14:creationId xmlns:p14="http://schemas.microsoft.com/office/powerpoint/2010/main" val="285894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a:extLst>
              <a:ext uri="{FF2B5EF4-FFF2-40B4-BE49-F238E27FC236}">
                <a16:creationId xmlns:a16="http://schemas.microsoft.com/office/drawing/2014/main" id="{AAFB13B9-A356-D44E-CF8E-A42FC70F3EB3}"/>
              </a:ext>
            </a:extLst>
          </p:cNvPr>
          <p:cNvSpPr txBox="1">
            <a:spLocks noChangeArrowheads="1"/>
          </p:cNvSpPr>
          <p:nvPr/>
        </p:nvSpPr>
        <p:spPr bwMode="auto">
          <a:xfrm>
            <a:off x="5880101" y="1196975"/>
            <a:ext cx="43926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400" i="1" dirty="0">
                <a:latin typeface="Arial" panose="020B0604020202020204" pitchFamily="34" charset="0"/>
              </a:rPr>
              <a:t> </a:t>
            </a:r>
            <a:r>
              <a:rPr lang="en-US" altLang="en-US" sz="2800" dirty="0">
                <a:latin typeface="Arial" panose="020B0604020202020204" pitchFamily="34" charset="0"/>
              </a:rPr>
              <a:t>Sir Patrick Cullen:</a:t>
            </a:r>
          </a:p>
          <a:p>
            <a:pPr algn="ctr" eaLnBrk="1" hangingPunct="1">
              <a:spcBef>
                <a:spcPct val="0"/>
              </a:spcBef>
              <a:buFontTx/>
              <a:buNone/>
            </a:pPr>
            <a:r>
              <a:rPr lang="en-US" altLang="en-US" sz="4400" i="1" dirty="0">
                <a:latin typeface="Arial" panose="020B0604020202020204" pitchFamily="34" charset="0"/>
              </a:rPr>
              <a:t>“All professions are conspiracies against the laity”</a:t>
            </a:r>
          </a:p>
          <a:p>
            <a:pPr algn="ctr" eaLnBrk="1" hangingPunct="1">
              <a:spcBef>
                <a:spcPct val="0"/>
              </a:spcBef>
              <a:buFontTx/>
              <a:buNone/>
            </a:pPr>
            <a:r>
              <a:rPr lang="en-US" altLang="en-US" sz="4400" dirty="0">
                <a:latin typeface="Arial" panose="020B0604020202020204" pitchFamily="34" charset="0"/>
              </a:rPr>
              <a:t> </a:t>
            </a:r>
          </a:p>
          <a:p>
            <a:pPr algn="ctr" eaLnBrk="1" hangingPunct="1">
              <a:spcBef>
                <a:spcPct val="0"/>
              </a:spcBef>
              <a:buFontTx/>
              <a:buNone/>
            </a:pPr>
            <a:endParaRPr lang="en-US" altLang="en-US" sz="4400" i="1" dirty="0">
              <a:latin typeface="Arial" panose="020B0604020202020204" pitchFamily="34" charset="0"/>
            </a:endParaRPr>
          </a:p>
        </p:txBody>
      </p:sp>
      <p:pic>
        <p:nvPicPr>
          <p:cNvPr id="21506" name="Picture 3">
            <a:extLst>
              <a:ext uri="{FF2B5EF4-FFF2-40B4-BE49-F238E27FC236}">
                <a16:creationId xmlns:a16="http://schemas.microsoft.com/office/drawing/2014/main" id="{D23DF240-4E21-2AFE-F82C-F0F6090A5A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9901"/>
            <a:ext cx="4051300" cy="582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F17982D5-7939-AAD1-B861-17E4B4CEF9D9}"/>
              </a:ext>
            </a:extLst>
          </p:cNvPr>
          <p:cNvSpPr txBox="1">
            <a:spLocks noChangeArrowheads="1"/>
          </p:cNvSpPr>
          <p:nvPr/>
        </p:nvSpPr>
        <p:spPr bwMode="auto">
          <a:xfrm>
            <a:off x="6743700" y="4508500"/>
            <a:ext cx="2471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The Doctor’s Dilemma</a:t>
            </a:r>
          </a:p>
          <a:p>
            <a:pPr eaLnBrk="1" hangingPunct="1">
              <a:spcBef>
                <a:spcPct val="0"/>
              </a:spcBef>
              <a:buFontTx/>
              <a:buNone/>
            </a:pPr>
            <a:r>
              <a:rPr lang="en-US" altLang="en-US" sz="1800" dirty="0">
                <a:latin typeface="Arial" panose="020B0604020202020204" pitchFamily="34" charset="0"/>
              </a:rPr>
              <a:t>GBS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DEC7703-9783-1E4D-ED9D-D2DCF8D33592}"/>
              </a:ext>
            </a:extLst>
          </p:cNvPr>
          <p:cNvSpPr>
            <a:spLocks noGrp="1"/>
          </p:cNvSpPr>
          <p:nvPr>
            <p:ph idx="1"/>
          </p:nvPr>
        </p:nvSpPr>
        <p:spPr>
          <a:xfrm>
            <a:off x="1266484" y="1574890"/>
            <a:ext cx="5257801" cy="3069287"/>
          </a:xfrm>
        </p:spPr>
        <p:txBody>
          <a:bodyPr>
            <a:noAutofit/>
          </a:bodyPr>
          <a:lstStyle/>
          <a:p>
            <a:pPr marL="0" indent="0" algn="ctr">
              <a:buNone/>
            </a:pPr>
            <a:r>
              <a:rPr lang="en-GB" sz="3600" i="1" dirty="0">
                <a:effectLst/>
                <a:latin typeface="Montserrat" pitchFamily="2" charset="77"/>
              </a:rPr>
              <a:t>Failing to disclose openly and not adhering to a duty of candour, for me, is the equivalent of a hit and run </a:t>
            </a:r>
            <a:endParaRPr lang="en-US" altLang="en-US" sz="6000" dirty="0">
              <a:solidFill>
                <a:schemeClr val="accent6">
                  <a:lumMod val="75000"/>
                </a:schemeClr>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E041AC47-6E34-2CF1-0791-250BD1D17BD9}"/>
              </a:ext>
            </a:extLst>
          </p:cNvPr>
          <p:cNvSpPr txBox="1"/>
          <p:nvPr/>
        </p:nvSpPr>
        <p:spPr>
          <a:xfrm>
            <a:off x="2103849" y="6550223"/>
            <a:ext cx="7984302" cy="307777"/>
          </a:xfrm>
          <a:prstGeom prst="rect">
            <a:avLst/>
          </a:prstGeom>
          <a:noFill/>
        </p:spPr>
        <p:txBody>
          <a:bodyPr wrap="none" rtlCol="0">
            <a:spAutoFit/>
          </a:bodyPr>
          <a:lstStyle/>
          <a:p>
            <a:r>
              <a:rPr lang="en-US" sz="1400" dirty="0">
                <a:hlinkClick r:id="rId2"/>
              </a:rPr>
              <a:t>Source: https://www.oireachtas.ie/en/debates/debate/select_sub-committee_on_health/2015-02-05/3/</a:t>
            </a:r>
            <a:r>
              <a:rPr lang="en-US" sz="1400" dirty="0"/>
              <a:t> </a:t>
            </a:r>
          </a:p>
        </p:txBody>
      </p:sp>
      <p:pic>
        <p:nvPicPr>
          <p:cNvPr id="4" name="Picture 3" descr="A person in a suit and tie&#10;&#10;Description automatically generated">
            <a:extLst>
              <a:ext uri="{FF2B5EF4-FFF2-40B4-BE49-F238E27FC236}">
                <a16:creationId xmlns:a16="http://schemas.microsoft.com/office/drawing/2014/main" id="{74437322-29AD-7B16-597D-DE16203E193D}"/>
              </a:ext>
            </a:extLst>
          </p:cNvPr>
          <p:cNvPicPr>
            <a:picLocks noChangeAspect="1"/>
          </p:cNvPicPr>
          <p:nvPr/>
        </p:nvPicPr>
        <p:blipFill>
          <a:blip r:embed="rId3"/>
          <a:stretch>
            <a:fillRect/>
          </a:stretch>
        </p:blipFill>
        <p:spPr>
          <a:xfrm>
            <a:off x="7255163" y="1568449"/>
            <a:ext cx="3063009" cy="4079371"/>
          </a:xfrm>
          <a:prstGeom prst="rect">
            <a:avLst/>
          </a:prstGeom>
        </p:spPr>
      </p:pic>
      <p:sp>
        <p:nvSpPr>
          <p:cNvPr id="5" name="TextBox 4">
            <a:extLst>
              <a:ext uri="{FF2B5EF4-FFF2-40B4-BE49-F238E27FC236}">
                <a16:creationId xmlns:a16="http://schemas.microsoft.com/office/drawing/2014/main" id="{C36227C3-309A-4A40-B20F-84664838CDF2}"/>
              </a:ext>
            </a:extLst>
          </p:cNvPr>
          <p:cNvSpPr txBox="1"/>
          <p:nvPr/>
        </p:nvSpPr>
        <p:spPr>
          <a:xfrm>
            <a:off x="1266484" y="1159960"/>
            <a:ext cx="614271" cy="1323439"/>
          </a:xfrm>
          <a:prstGeom prst="rect">
            <a:avLst/>
          </a:prstGeom>
          <a:noFill/>
        </p:spPr>
        <p:txBody>
          <a:bodyPr wrap="none" rtlCol="0">
            <a:spAutoFit/>
          </a:bodyPr>
          <a:lstStyle/>
          <a:p>
            <a:r>
              <a:rPr lang="en-US" sz="8000" dirty="0">
                <a:solidFill>
                  <a:schemeClr val="accent6"/>
                </a:solidFill>
              </a:rPr>
              <a:t>“</a:t>
            </a:r>
          </a:p>
        </p:txBody>
      </p:sp>
      <p:sp>
        <p:nvSpPr>
          <p:cNvPr id="7" name="TextBox 6">
            <a:extLst>
              <a:ext uri="{FF2B5EF4-FFF2-40B4-BE49-F238E27FC236}">
                <a16:creationId xmlns:a16="http://schemas.microsoft.com/office/drawing/2014/main" id="{F51DFA10-7A54-231C-AA5A-3B3C2EE9E7D3}"/>
              </a:ext>
            </a:extLst>
          </p:cNvPr>
          <p:cNvSpPr txBox="1"/>
          <p:nvPr/>
        </p:nvSpPr>
        <p:spPr>
          <a:xfrm>
            <a:off x="5197592" y="3755865"/>
            <a:ext cx="614271" cy="1323439"/>
          </a:xfrm>
          <a:prstGeom prst="rect">
            <a:avLst/>
          </a:prstGeom>
          <a:noFill/>
        </p:spPr>
        <p:txBody>
          <a:bodyPr wrap="none" rtlCol="0">
            <a:spAutoFit/>
          </a:bodyPr>
          <a:lstStyle/>
          <a:p>
            <a:r>
              <a:rPr lang="en-US" sz="8000" dirty="0">
                <a:solidFill>
                  <a:schemeClr val="accent6"/>
                </a:solidFill>
              </a:rPr>
              <a:t>”</a:t>
            </a:r>
          </a:p>
        </p:txBody>
      </p:sp>
      <p:sp>
        <p:nvSpPr>
          <p:cNvPr id="8" name="TextBox 7">
            <a:extLst>
              <a:ext uri="{FF2B5EF4-FFF2-40B4-BE49-F238E27FC236}">
                <a16:creationId xmlns:a16="http://schemas.microsoft.com/office/drawing/2014/main" id="{606D7600-781E-8D69-6BEE-AF628E4E3A10}"/>
              </a:ext>
            </a:extLst>
          </p:cNvPr>
          <p:cNvSpPr txBox="1"/>
          <p:nvPr/>
        </p:nvSpPr>
        <p:spPr>
          <a:xfrm>
            <a:off x="2214886" y="5079304"/>
            <a:ext cx="3454857" cy="646331"/>
          </a:xfrm>
          <a:prstGeom prst="rect">
            <a:avLst/>
          </a:prstGeom>
          <a:noFill/>
        </p:spPr>
        <p:txBody>
          <a:bodyPr wrap="none" rtlCol="0">
            <a:spAutoFit/>
          </a:bodyPr>
          <a:lstStyle/>
          <a:p>
            <a:r>
              <a:rPr lang="en-GB" b="1" i="0" dirty="0">
                <a:solidFill>
                  <a:srgbClr val="000000"/>
                </a:solidFill>
                <a:effectLst/>
              </a:rPr>
              <a:t>Leo Varadkar, Minister for Health</a:t>
            </a:r>
            <a:r>
              <a:rPr lang="en-GB" b="1" i="0" dirty="0">
                <a:effectLst/>
              </a:rPr>
              <a:t>. </a:t>
            </a:r>
          </a:p>
          <a:p>
            <a:pPr algn="ctr"/>
            <a:r>
              <a:rPr lang="en-GB" b="1" i="0" dirty="0">
                <a:effectLst/>
              </a:rPr>
              <a:t>Dáil Éireann, 5 Feb 2015</a:t>
            </a:r>
          </a:p>
        </p:txBody>
      </p:sp>
    </p:spTree>
    <p:extLst>
      <p:ext uri="{BB962C8B-B14F-4D97-AF65-F5344CB8AC3E}">
        <p14:creationId xmlns:p14="http://schemas.microsoft.com/office/powerpoint/2010/main" val="54558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F3AD-E2B5-4C13-5811-73629836E45B}"/>
              </a:ext>
            </a:extLst>
          </p:cNvPr>
          <p:cNvSpPr>
            <a:spLocks noGrp="1"/>
          </p:cNvSpPr>
          <p:nvPr>
            <p:ph type="title"/>
          </p:nvPr>
        </p:nvSpPr>
        <p:spPr/>
        <p:txBody>
          <a:bodyPr/>
          <a:lstStyle/>
          <a:p>
            <a:pPr algn="ctr"/>
            <a:r>
              <a:rPr lang="en-US" b="1" dirty="0"/>
              <a:t>Clinical Governance</a:t>
            </a:r>
          </a:p>
        </p:txBody>
      </p:sp>
      <p:sp>
        <p:nvSpPr>
          <p:cNvPr id="3" name="Content Placeholder 2">
            <a:extLst>
              <a:ext uri="{FF2B5EF4-FFF2-40B4-BE49-F238E27FC236}">
                <a16:creationId xmlns:a16="http://schemas.microsoft.com/office/drawing/2014/main" id="{6F30147D-E5CA-F818-9FBB-C109232C3FB8}"/>
              </a:ext>
            </a:extLst>
          </p:cNvPr>
          <p:cNvSpPr>
            <a:spLocks noGrp="1"/>
          </p:cNvSpPr>
          <p:nvPr>
            <p:ph idx="1"/>
          </p:nvPr>
        </p:nvSpPr>
        <p:spPr>
          <a:xfrm>
            <a:off x="838200" y="2345171"/>
            <a:ext cx="10515600" cy="4351338"/>
          </a:xfrm>
        </p:spPr>
        <p:txBody>
          <a:bodyPr/>
          <a:lstStyle/>
          <a:p>
            <a:pPr marL="0" indent="0" algn="ctr">
              <a:buNone/>
            </a:pPr>
            <a:r>
              <a:rPr lang="en-GB" sz="3600" dirty="0">
                <a:effectLst/>
              </a:rPr>
              <a:t>Clinical governance is a system through which NHS organisations are accountable for continuously improving the quality of their services and safeguarding high standards of care by creating an environment in which excellence in clinical care will flourish </a:t>
            </a:r>
          </a:p>
        </p:txBody>
      </p:sp>
    </p:spTree>
    <p:extLst>
      <p:ext uri="{BB962C8B-B14F-4D97-AF65-F5344CB8AC3E}">
        <p14:creationId xmlns:p14="http://schemas.microsoft.com/office/powerpoint/2010/main" val="43165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CDEC7703-9783-1E4D-ED9D-D2DCF8D33592}"/>
              </a:ext>
            </a:extLst>
          </p:cNvPr>
          <p:cNvSpPr>
            <a:spLocks noGrp="1"/>
          </p:cNvSpPr>
          <p:nvPr>
            <p:ph idx="1"/>
          </p:nvPr>
        </p:nvSpPr>
        <p:spPr>
          <a:xfrm>
            <a:off x="536712" y="999747"/>
            <a:ext cx="11055344" cy="4983610"/>
          </a:xfrm>
        </p:spPr>
        <p:txBody>
          <a:bodyPr>
            <a:noAutofit/>
          </a:bodyPr>
          <a:lstStyle/>
          <a:p>
            <a:pPr marL="0" indent="0">
              <a:buNone/>
            </a:pPr>
            <a:r>
              <a:rPr lang="en-GB" sz="3000" dirty="0">
                <a:latin typeface="Montserrat" pitchFamily="2" charset="77"/>
                <a:ea typeface="Calibri" panose="020F0502020204030204" pitchFamily="34" charset="0"/>
                <a:cs typeface="Times New Roman" panose="02020603050405020304" pitchFamily="18" charset="0"/>
              </a:rPr>
              <a:t>..</a:t>
            </a:r>
            <a:r>
              <a:rPr lang="en-GB" sz="3000" dirty="0">
                <a:effectLst/>
                <a:latin typeface="Montserrat" pitchFamily="2" charset="77"/>
                <a:ea typeface="Calibri" panose="020F0502020204030204" pitchFamily="34" charset="0"/>
                <a:cs typeface="Times New Roman" panose="02020603050405020304" pitchFamily="18" charset="0"/>
              </a:rPr>
              <a:t>. the organizations where these failures occur usually lack fundamental management systems for quality review, incident reporting, and performance management, or those systems have been bypassed with ease. </a:t>
            </a:r>
          </a:p>
          <a:p>
            <a:pPr marL="0" indent="0">
              <a:buNone/>
            </a:pPr>
            <a:r>
              <a:rPr lang="en-GB" sz="3000" dirty="0">
                <a:effectLst/>
                <a:latin typeface="Montserrat" pitchFamily="2" charset="77"/>
                <a:ea typeface="Calibri" panose="020F0502020204030204" pitchFamily="34" charset="0"/>
                <a:cs typeface="Times New Roman" panose="02020603050405020304" pitchFamily="18" charset="0"/>
              </a:rPr>
              <a:t>They frequently show little collaboration between managers and clinicians and a lack of coherent clinical leadership. </a:t>
            </a:r>
          </a:p>
          <a:p>
            <a:pPr marL="0" indent="0">
              <a:buNone/>
            </a:pPr>
            <a:r>
              <a:rPr lang="en-GB" sz="3000" dirty="0">
                <a:effectLst/>
                <a:latin typeface="Montserrat" pitchFamily="2" charset="77"/>
                <a:ea typeface="Calibri" panose="020F0502020204030204" pitchFamily="34" charset="0"/>
                <a:cs typeface="Times New Roman" panose="02020603050405020304" pitchFamily="18" charset="0"/>
              </a:rPr>
              <a:t>They are often isolated and inward-looking organizations, unwilling to learn from elsewhere. Their staff and patients are likely to be disempowered, vulnerable, and poorly placed to raise concerns.</a:t>
            </a:r>
          </a:p>
          <a:p>
            <a:pPr marL="0" indent="0" algn="ctr">
              <a:buNone/>
            </a:pPr>
            <a:endParaRPr lang="en-GB" sz="3200" dirty="0">
              <a:effectLst/>
              <a:latin typeface="Montserrat" pitchFamily="2" charset="77"/>
              <a:ea typeface="Calibri" panose="020F0502020204030204" pitchFamily="34" charset="0"/>
              <a:cs typeface="Times New Roman" panose="02020603050405020304" pitchFamily="18" charset="0"/>
            </a:endParaRPr>
          </a:p>
          <a:p>
            <a:pPr marL="0" indent="0" algn="ctr">
              <a:buNone/>
            </a:pPr>
            <a:r>
              <a:rPr lang="en-GB" sz="3600" i="1" dirty="0">
                <a:effectLst/>
                <a:latin typeface="Montserrat" pitchFamily="2" charset="77"/>
              </a:rPr>
              <a:t> </a:t>
            </a:r>
            <a:endParaRPr lang="en-US" altLang="en-US" sz="6000" dirty="0">
              <a:solidFill>
                <a:schemeClr val="accent6">
                  <a:lumMod val="75000"/>
                </a:schemeClr>
              </a:solidFill>
              <a:ea typeface="ＭＳ Ｐゴシック" panose="020B0600070205080204" pitchFamily="34" charset="-128"/>
            </a:endParaRPr>
          </a:p>
        </p:txBody>
      </p:sp>
      <p:sp>
        <p:nvSpPr>
          <p:cNvPr id="5" name="TextBox 4">
            <a:extLst>
              <a:ext uri="{FF2B5EF4-FFF2-40B4-BE49-F238E27FC236}">
                <a16:creationId xmlns:a16="http://schemas.microsoft.com/office/drawing/2014/main" id="{C36227C3-309A-4A40-B20F-84664838CDF2}"/>
              </a:ext>
            </a:extLst>
          </p:cNvPr>
          <p:cNvSpPr txBox="1"/>
          <p:nvPr/>
        </p:nvSpPr>
        <p:spPr>
          <a:xfrm>
            <a:off x="229576" y="663003"/>
            <a:ext cx="614271" cy="1323439"/>
          </a:xfrm>
          <a:prstGeom prst="rect">
            <a:avLst/>
          </a:prstGeom>
          <a:noFill/>
        </p:spPr>
        <p:txBody>
          <a:bodyPr wrap="none" rtlCol="0">
            <a:spAutoFit/>
          </a:bodyPr>
          <a:lstStyle/>
          <a:p>
            <a:r>
              <a:rPr lang="en-US" sz="8000" dirty="0">
                <a:solidFill>
                  <a:schemeClr val="accent6"/>
                </a:solidFill>
              </a:rPr>
              <a:t>“</a:t>
            </a:r>
          </a:p>
        </p:txBody>
      </p:sp>
      <p:sp>
        <p:nvSpPr>
          <p:cNvPr id="7" name="TextBox 6">
            <a:extLst>
              <a:ext uri="{FF2B5EF4-FFF2-40B4-BE49-F238E27FC236}">
                <a16:creationId xmlns:a16="http://schemas.microsoft.com/office/drawing/2014/main" id="{F51DFA10-7A54-231C-AA5A-3B3C2EE9E7D3}"/>
              </a:ext>
            </a:extLst>
          </p:cNvPr>
          <p:cNvSpPr txBox="1"/>
          <p:nvPr/>
        </p:nvSpPr>
        <p:spPr>
          <a:xfrm>
            <a:off x="9654209" y="5520695"/>
            <a:ext cx="614271" cy="1323439"/>
          </a:xfrm>
          <a:prstGeom prst="rect">
            <a:avLst/>
          </a:prstGeom>
          <a:noFill/>
        </p:spPr>
        <p:txBody>
          <a:bodyPr wrap="none" rtlCol="0">
            <a:spAutoFit/>
          </a:bodyPr>
          <a:lstStyle/>
          <a:p>
            <a:r>
              <a:rPr lang="en-US" sz="8000" dirty="0">
                <a:solidFill>
                  <a:schemeClr val="accent6"/>
                </a:solidFill>
              </a:rPr>
              <a:t>”</a:t>
            </a:r>
          </a:p>
        </p:txBody>
      </p:sp>
      <p:sp>
        <p:nvSpPr>
          <p:cNvPr id="8" name="TextBox 7">
            <a:extLst>
              <a:ext uri="{FF2B5EF4-FFF2-40B4-BE49-F238E27FC236}">
                <a16:creationId xmlns:a16="http://schemas.microsoft.com/office/drawing/2014/main" id="{606D7600-781E-8D69-6BEE-AF628E4E3A10}"/>
              </a:ext>
            </a:extLst>
          </p:cNvPr>
          <p:cNvSpPr txBox="1"/>
          <p:nvPr/>
        </p:nvSpPr>
        <p:spPr>
          <a:xfrm>
            <a:off x="599944" y="6381472"/>
            <a:ext cx="10992112" cy="276999"/>
          </a:xfrm>
          <a:prstGeom prst="rect">
            <a:avLst/>
          </a:prstGeom>
          <a:noFill/>
        </p:spPr>
        <p:txBody>
          <a:bodyPr wrap="none" rtlCol="0">
            <a:spAutoFit/>
          </a:bodyPr>
          <a:lstStyle/>
          <a:p>
            <a:r>
              <a:rPr lang="en-GB" sz="1200" dirty="0">
                <a:effectLst/>
                <a:latin typeface="Montserrat" pitchFamily="2" charset="77"/>
                <a:ea typeface="Calibri" panose="020F0502020204030204" pitchFamily="34" charset="0"/>
                <a:cs typeface="Times New Roman" panose="02020603050405020304" pitchFamily="18" charset="0"/>
              </a:rPr>
              <a:t>Walshe, K., &amp; Shortell, S. M. (2004). When things go wrong: How health care organizations deal with major failures. Health Affairs, 23(3), 103–111</a:t>
            </a:r>
          </a:p>
        </p:txBody>
      </p:sp>
    </p:spTree>
    <p:extLst>
      <p:ext uri="{BB962C8B-B14F-4D97-AF65-F5344CB8AC3E}">
        <p14:creationId xmlns:p14="http://schemas.microsoft.com/office/powerpoint/2010/main" val="299652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1576</Words>
  <Application>Microsoft Office PowerPoint</Application>
  <PresentationFormat>Widescreen</PresentationFormat>
  <Paragraphs>134</Paragraphs>
  <Slides>24</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Aptos</vt:lpstr>
      <vt:lpstr>Aptos Display</vt:lpstr>
      <vt:lpstr>Arial</vt:lpstr>
      <vt:lpstr>ArialMT</vt:lpstr>
      <vt:lpstr>Bahnschrift</vt:lpstr>
      <vt:lpstr>Calibri</vt:lpstr>
      <vt:lpstr>Calibri Light</vt:lpstr>
      <vt:lpstr>Montserrat</vt:lpstr>
      <vt:lpstr>Office Theme</vt:lpstr>
      <vt:lpstr>1_Office Theme</vt:lpstr>
      <vt:lpstr>2_Office Theme</vt:lpstr>
      <vt:lpstr>PowerPoint Presentation</vt:lpstr>
      <vt:lpstr>PowerPoint Presentation</vt:lpstr>
      <vt:lpstr>PowerPoint Presentation</vt:lpstr>
      <vt:lpstr>The Inverse Disclosure Law</vt:lpstr>
      <vt:lpstr>PowerPoint Presentation</vt:lpstr>
      <vt:lpstr>PowerPoint Presentation</vt:lpstr>
      <vt:lpstr>PowerPoint Presentation</vt:lpstr>
      <vt:lpstr>Clinical Governance</vt:lpstr>
      <vt:lpstr>PowerPoint Presentation</vt:lpstr>
      <vt:lpstr>What Patients Want</vt:lpstr>
      <vt:lpstr>PowerPoint Presentation</vt:lpstr>
      <vt:lpstr>What could be done?</vt:lpstr>
      <vt:lpstr>PowerPoint Presentation</vt:lpstr>
      <vt:lpstr>PowerPoint Presentation</vt:lpstr>
      <vt:lpstr> Being Open  An Open Just and learning Culture for HSCNI</vt:lpstr>
      <vt:lpstr>Context:  IHRD and The Duty of Candour</vt:lpstr>
      <vt:lpstr>An Open Just and Learning Culture</vt:lpstr>
      <vt:lpstr>Definitions:  “Openness”</vt:lpstr>
      <vt:lpstr>Definitions: “Openness”</vt:lpstr>
      <vt:lpstr>Definitions:  “Culture”</vt:lpstr>
      <vt:lpstr>Definitions:  “Culture”</vt:lpstr>
      <vt:lpstr>A unified conceptual framework: The Openness/Culture Matrix</vt:lpstr>
      <vt:lpstr>Definitions: “Openness”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Open and Just Culture</dc:title>
  <dc:creator>Gabriel Scally</dc:creator>
  <cp:lastModifiedBy>Healy, Julie</cp:lastModifiedBy>
  <cp:revision>6</cp:revision>
  <dcterms:created xsi:type="dcterms:W3CDTF">2024-03-17T19:06:24Z</dcterms:created>
  <dcterms:modified xsi:type="dcterms:W3CDTF">2024-09-13T14:28:00Z</dcterms:modified>
</cp:coreProperties>
</file>