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94B0"/>
    <a:srgbClr val="EDEAE5"/>
    <a:srgbClr val="003865"/>
    <a:srgbClr val="951272"/>
    <a:srgbClr val="ECEAE4"/>
    <a:srgbClr val="0E28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1674B1-03D0-4CEB-917A-7C09F357EC10}"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DDC48585-4C80-48A2-BB6D-51C92DAEA50B}">
      <dgm:prSet phldrT="[Text]" custT="1"/>
      <dgm:spPr>
        <a:solidFill>
          <a:schemeClr val="accent2">
            <a:lumMod val="20000"/>
            <a:lumOff val="80000"/>
          </a:schemeClr>
        </a:solidFill>
      </dgm:spPr>
      <dgm:t>
        <a:bodyPr/>
        <a:lstStyle/>
        <a:p>
          <a:pPr marL="0" algn="ctr"/>
          <a:r>
            <a:rPr lang="en-GB" sz="1300" b="0" i="0" dirty="0">
              <a:latin typeface="Arial" panose="020B0604020202020204" pitchFamily="34" charset="0"/>
              <a:cs typeface="Arial" panose="020B0604020202020204" pitchFamily="34" charset="0"/>
            </a:rPr>
            <a:t>2. Service fails to meet needs</a:t>
          </a:r>
        </a:p>
      </dgm:t>
    </dgm:pt>
    <dgm:pt modelId="{521E2FAE-6991-4F02-A9FD-C11BA275C76A}" type="parTrans" cxnId="{8F50D14C-1C8D-485E-BF88-615D74D62930}">
      <dgm:prSet/>
      <dgm:spPr/>
      <dgm:t>
        <a:bodyPr/>
        <a:lstStyle/>
        <a:p>
          <a:pPr marL="0" algn="ctr"/>
          <a:endParaRPr lang="en-GB" sz="1300" b="0" i="0">
            <a:latin typeface="Arial" panose="020B0604020202020204" pitchFamily="34" charset="0"/>
            <a:cs typeface="Arial" panose="020B0604020202020204" pitchFamily="34" charset="0"/>
          </a:endParaRPr>
        </a:p>
      </dgm:t>
    </dgm:pt>
    <dgm:pt modelId="{D4144735-421D-48A7-9DBF-04F332237826}" type="sibTrans" cxnId="{8F50D14C-1C8D-485E-BF88-615D74D62930}">
      <dgm:prSet/>
      <dgm:spPr/>
      <dgm:t>
        <a:bodyPr/>
        <a:lstStyle/>
        <a:p>
          <a:pPr marL="0" algn="ctr"/>
          <a:endParaRPr lang="en-GB" sz="1300" b="0" i="0">
            <a:latin typeface="Arial" panose="020B0604020202020204" pitchFamily="34" charset="0"/>
            <a:cs typeface="Arial" panose="020B0604020202020204" pitchFamily="34" charset="0"/>
          </a:endParaRPr>
        </a:p>
      </dgm:t>
    </dgm:pt>
    <dgm:pt modelId="{45CC619A-A4FC-447E-8564-11F238A5E949}">
      <dgm:prSet phldrT="[Text]" custT="1"/>
      <dgm:spPr>
        <a:solidFill>
          <a:schemeClr val="accent2">
            <a:lumMod val="20000"/>
            <a:lumOff val="80000"/>
          </a:schemeClr>
        </a:solidFill>
      </dgm:spPr>
      <dgm:t>
        <a:bodyPr/>
        <a:lstStyle/>
        <a:p>
          <a:pPr marL="0" algn="ctr"/>
          <a:r>
            <a:rPr lang="en-GB" sz="1300" b="0" i="0" dirty="0">
              <a:latin typeface="Arial" panose="020B0604020202020204" pitchFamily="34" charset="0"/>
              <a:cs typeface="Arial" panose="020B0604020202020204" pitchFamily="34" charset="0"/>
            </a:rPr>
            <a:t>3. Needs exacerbate and cluster </a:t>
          </a:r>
        </a:p>
      </dgm:t>
    </dgm:pt>
    <dgm:pt modelId="{286358A6-A02C-4DEA-B8CB-24333DF944BD}" type="parTrans" cxnId="{2ECD0568-2738-4518-A8AE-AF1691866334}">
      <dgm:prSet/>
      <dgm:spPr/>
      <dgm:t>
        <a:bodyPr/>
        <a:lstStyle/>
        <a:p>
          <a:pPr marL="0" algn="ctr"/>
          <a:endParaRPr lang="en-GB" sz="1300" b="0" i="0">
            <a:latin typeface="Arial" panose="020B0604020202020204" pitchFamily="34" charset="0"/>
            <a:cs typeface="Arial" panose="020B0604020202020204" pitchFamily="34" charset="0"/>
          </a:endParaRPr>
        </a:p>
      </dgm:t>
    </dgm:pt>
    <dgm:pt modelId="{6C38E84F-9068-45B8-8F4F-B4D4AA73DD62}" type="sibTrans" cxnId="{2ECD0568-2738-4518-A8AE-AF1691866334}">
      <dgm:prSet/>
      <dgm:spPr/>
      <dgm:t>
        <a:bodyPr/>
        <a:lstStyle/>
        <a:p>
          <a:pPr marL="0" algn="ctr"/>
          <a:endParaRPr lang="en-GB" sz="1300" b="0" i="0">
            <a:latin typeface="Arial" panose="020B0604020202020204" pitchFamily="34" charset="0"/>
            <a:cs typeface="Arial" panose="020B0604020202020204" pitchFamily="34" charset="0"/>
          </a:endParaRPr>
        </a:p>
      </dgm:t>
    </dgm:pt>
    <dgm:pt modelId="{BED5732F-1F8C-483F-ACB0-A50852A578FE}">
      <dgm:prSet phldrT="[Text]" custT="1"/>
      <dgm:spPr>
        <a:solidFill>
          <a:schemeClr val="accent2">
            <a:lumMod val="20000"/>
            <a:lumOff val="80000"/>
          </a:schemeClr>
        </a:solidFill>
      </dgm:spPr>
      <dgm:t>
        <a:bodyPr/>
        <a:lstStyle/>
        <a:p>
          <a:pPr marL="0" algn="ctr"/>
          <a:r>
            <a:rPr lang="en-GB" sz="1300" b="0" i="0" dirty="0">
              <a:latin typeface="Arial" panose="020B0604020202020204" pitchFamily="34" charset="0"/>
              <a:cs typeface="Arial" panose="020B0604020202020204" pitchFamily="34" charset="0"/>
            </a:rPr>
            <a:t>4. Distrust, hopelessness, and self-blame</a:t>
          </a:r>
        </a:p>
      </dgm:t>
    </dgm:pt>
    <dgm:pt modelId="{D70F82BE-E1A6-4642-B209-FFC7CBA383DA}" type="parTrans" cxnId="{36097011-DAB3-43B5-A8F5-B9A43C6F5303}">
      <dgm:prSet/>
      <dgm:spPr/>
      <dgm:t>
        <a:bodyPr/>
        <a:lstStyle/>
        <a:p>
          <a:pPr marL="0" algn="ctr"/>
          <a:endParaRPr lang="en-GB" sz="1300" b="0" i="0">
            <a:latin typeface="Arial" panose="020B0604020202020204" pitchFamily="34" charset="0"/>
            <a:cs typeface="Arial" panose="020B0604020202020204" pitchFamily="34" charset="0"/>
          </a:endParaRPr>
        </a:p>
      </dgm:t>
    </dgm:pt>
    <dgm:pt modelId="{B564D2D2-39E8-4228-8DF5-3DAC75E3C2A8}" type="sibTrans" cxnId="{36097011-DAB3-43B5-A8F5-B9A43C6F5303}">
      <dgm:prSet/>
      <dgm:spPr/>
      <dgm:t>
        <a:bodyPr/>
        <a:lstStyle/>
        <a:p>
          <a:pPr marL="0" algn="ctr"/>
          <a:endParaRPr lang="en-GB" sz="1300" b="0" i="0">
            <a:latin typeface="Arial" panose="020B0604020202020204" pitchFamily="34" charset="0"/>
            <a:cs typeface="Arial" panose="020B0604020202020204" pitchFamily="34" charset="0"/>
          </a:endParaRPr>
        </a:p>
      </dgm:t>
    </dgm:pt>
    <dgm:pt modelId="{565F48BB-2E60-472E-BEB0-84DA697787ED}">
      <dgm:prSet phldrT="[Text]" custT="1"/>
      <dgm:spPr>
        <a:solidFill>
          <a:schemeClr val="accent2">
            <a:lumMod val="20000"/>
            <a:lumOff val="80000"/>
          </a:schemeClr>
        </a:solidFill>
        <a:ln>
          <a:noFill/>
        </a:ln>
      </dgm:spPr>
      <dgm:t>
        <a:bodyPr/>
        <a:lstStyle/>
        <a:p>
          <a:pPr marL="0" algn="ctr"/>
          <a:r>
            <a:rPr lang="en-GB" sz="1300" b="0" i="0" dirty="0">
              <a:latin typeface="Arial" panose="020B0604020202020204" pitchFamily="34" charset="0"/>
              <a:cs typeface="Arial" panose="020B0604020202020204" pitchFamily="34" charset="0"/>
            </a:rPr>
            <a:t>5. Failure to seek help </a:t>
          </a:r>
        </a:p>
      </dgm:t>
    </dgm:pt>
    <dgm:pt modelId="{2A7D3042-B6E0-4FD3-BE0B-EA8BB40434C6}" type="parTrans" cxnId="{D7C13D8F-F7EE-43E5-AFF2-5894F16B8600}">
      <dgm:prSet/>
      <dgm:spPr/>
      <dgm:t>
        <a:bodyPr/>
        <a:lstStyle/>
        <a:p>
          <a:pPr marL="0" algn="ctr"/>
          <a:endParaRPr lang="en-GB" sz="1300" b="0" i="0">
            <a:latin typeface="Arial" panose="020B0604020202020204" pitchFamily="34" charset="0"/>
            <a:cs typeface="Arial" panose="020B0604020202020204" pitchFamily="34" charset="0"/>
          </a:endParaRPr>
        </a:p>
      </dgm:t>
    </dgm:pt>
    <dgm:pt modelId="{F5CF3413-5F4D-4F49-9859-021FE6495442}" type="sibTrans" cxnId="{D7C13D8F-F7EE-43E5-AFF2-5894F16B8600}">
      <dgm:prSet/>
      <dgm:spPr/>
      <dgm:t>
        <a:bodyPr/>
        <a:lstStyle/>
        <a:p>
          <a:pPr marL="0" algn="ctr"/>
          <a:endParaRPr lang="en-GB" sz="1300" b="0" i="0">
            <a:latin typeface="Arial" panose="020B0604020202020204" pitchFamily="34" charset="0"/>
            <a:cs typeface="Arial" panose="020B0604020202020204" pitchFamily="34" charset="0"/>
          </a:endParaRPr>
        </a:p>
      </dgm:t>
    </dgm:pt>
    <dgm:pt modelId="{C308AAFD-7FAB-42D5-B270-AB5AF192ED0A}">
      <dgm:prSet phldrT="[Text]" custT="1"/>
      <dgm:spPr>
        <a:solidFill>
          <a:schemeClr val="accent2">
            <a:lumMod val="20000"/>
            <a:lumOff val="80000"/>
          </a:schemeClr>
        </a:solidFill>
      </dgm:spPr>
      <dgm:t>
        <a:bodyPr/>
        <a:lstStyle/>
        <a:p>
          <a:pPr marL="0" algn="ctr"/>
          <a:r>
            <a:rPr lang="en-GB" sz="1300" b="0" i="0" dirty="0">
              <a:latin typeface="Arial" panose="020B0604020202020204" pitchFamily="34" charset="0"/>
              <a:cs typeface="Arial" panose="020B0604020202020204" pitchFamily="34" charset="0"/>
            </a:rPr>
            <a:t>1. Needs not recognised</a:t>
          </a:r>
        </a:p>
      </dgm:t>
    </dgm:pt>
    <dgm:pt modelId="{58CBA14C-FC4A-4DBD-8CA8-2ABC04DB5634}" type="parTrans" cxnId="{7374476E-FD32-4DC8-90D2-38DB42A3B6E8}">
      <dgm:prSet/>
      <dgm:spPr/>
      <dgm:t>
        <a:bodyPr/>
        <a:lstStyle/>
        <a:p>
          <a:pPr marL="0" algn="ctr"/>
          <a:endParaRPr lang="en-GB" sz="1300" b="0" i="0">
            <a:latin typeface="Arial" panose="020B0604020202020204" pitchFamily="34" charset="0"/>
            <a:cs typeface="Arial" panose="020B0604020202020204" pitchFamily="34" charset="0"/>
          </a:endParaRPr>
        </a:p>
      </dgm:t>
    </dgm:pt>
    <dgm:pt modelId="{7EC2225C-B3B1-46A9-B596-CDFE9122A7AA}" type="sibTrans" cxnId="{7374476E-FD32-4DC8-90D2-38DB42A3B6E8}">
      <dgm:prSet/>
      <dgm:spPr/>
      <dgm:t>
        <a:bodyPr/>
        <a:lstStyle/>
        <a:p>
          <a:pPr marL="0" algn="ctr"/>
          <a:endParaRPr lang="en-GB" sz="1300" b="0" i="0">
            <a:latin typeface="Arial" panose="020B0604020202020204" pitchFamily="34" charset="0"/>
            <a:cs typeface="Arial" panose="020B0604020202020204" pitchFamily="34" charset="0"/>
          </a:endParaRPr>
        </a:p>
      </dgm:t>
    </dgm:pt>
    <dgm:pt modelId="{77DA78CF-0A9A-423D-8A7C-A5C0E3D4B3D6}" type="pres">
      <dgm:prSet presAssocID="{3A1674B1-03D0-4CEB-917A-7C09F357EC10}" presName="cycle" presStyleCnt="0">
        <dgm:presLayoutVars>
          <dgm:dir/>
          <dgm:resizeHandles val="exact"/>
        </dgm:presLayoutVars>
      </dgm:prSet>
      <dgm:spPr/>
    </dgm:pt>
    <dgm:pt modelId="{A229E327-5598-44BA-8B5D-78F02D65A9EF}" type="pres">
      <dgm:prSet presAssocID="{DDC48585-4C80-48A2-BB6D-51C92DAEA50B}" presName="dummy" presStyleCnt="0"/>
      <dgm:spPr/>
    </dgm:pt>
    <dgm:pt modelId="{907D804D-0C3E-4825-9F72-D485FAA3AC3D}" type="pres">
      <dgm:prSet presAssocID="{DDC48585-4C80-48A2-BB6D-51C92DAEA50B}" presName="node" presStyleLbl="revTx" presStyleIdx="0" presStyleCnt="5" custScaleY="58842" custRadScaleRad="99562" custRadScaleInc="763">
        <dgm:presLayoutVars>
          <dgm:bulletEnabled val="1"/>
        </dgm:presLayoutVars>
      </dgm:prSet>
      <dgm:spPr/>
    </dgm:pt>
    <dgm:pt modelId="{ADFCA86E-4DB1-4FDB-B6C9-8A8E75985E1A}" type="pres">
      <dgm:prSet presAssocID="{D4144735-421D-48A7-9DBF-04F332237826}" presName="sibTrans" presStyleLbl="node1" presStyleIdx="0" presStyleCnt="5"/>
      <dgm:spPr/>
    </dgm:pt>
    <dgm:pt modelId="{F3407948-A472-425B-9B32-97421F4CD256}" type="pres">
      <dgm:prSet presAssocID="{45CC619A-A4FC-447E-8564-11F238A5E949}" presName="dummy" presStyleCnt="0"/>
      <dgm:spPr/>
    </dgm:pt>
    <dgm:pt modelId="{0E2387D3-C79C-4AD3-8EAC-D33D2D574311}" type="pres">
      <dgm:prSet presAssocID="{45CC619A-A4FC-447E-8564-11F238A5E949}" presName="node" presStyleLbl="revTx" presStyleIdx="1" presStyleCnt="5" custScaleY="59569">
        <dgm:presLayoutVars>
          <dgm:bulletEnabled val="1"/>
        </dgm:presLayoutVars>
      </dgm:prSet>
      <dgm:spPr/>
    </dgm:pt>
    <dgm:pt modelId="{B61C4B2F-DEA9-4A60-A59E-5214AB55F68B}" type="pres">
      <dgm:prSet presAssocID="{6C38E84F-9068-45B8-8F4F-B4D4AA73DD62}" presName="sibTrans" presStyleLbl="node1" presStyleIdx="1" presStyleCnt="5"/>
      <dgm:spPr/>
    </dgm:pt>
    <dgm:pt modelId="{45CEABFF-4F42-4D6D-B99B-26281AB99DD6}" type="pres">
      <dgm:prSet presAssocID="{BED5732F-1F8C-483F-ACB0-A50852A578FE}" presName="dummy" presStyleCnt="0"/>
      <dgm:spPr/>
    </dgm:pt>
    <dgm:pt modelId="{2B5ED1AC-1FC4-451A-8D5D-33C57ECD9481}" type="pres">
      <dgm:prSet presAssocID="{BED5732F-1F8C-483F-ACB0-A50852A578FE}" presName="node" presStyleLbl="revTx" presStyleIdx="2" presStyleCnt="5" custScaleY="60805">
        <dgm:presLayoutVars>
          <dgm:bulletEnabled val="1"/>
        </dgm:presLayoutVars>
      </dgm:prSet>
      <dgm:spPr/>
    </dgm:pt>
    <dgm:pt modelId="{8195EE0C-DA76-4A9F-980C-EE77EB8C49E3}" type="pres">
      <dgm:prSet presAssocID="{B564D2D2-39E8-4228-8DF5-3DAC75E3C2A8}" presName="sibTrans" presStyleLbl="node1" presStyleIdx="2" presStyleCnt="5"/>
      <dgm:spPr/>
    </dgm:pt>
    <dgm:pt modelId="{750E8DC6-8D13-4757-8465-87B12FD20F35}" type="pres">
      <dgm:prSet presAssocID="{565F48BB-2E60-472E-BEB0-84DA697787ED}" presName="dummy" presStyleCnt="0"/>
      <dgm:spPr/>
    </dgm:pt>
    <dgm:pt modelId="{C20C519F-97CC-499E-B39A-000273EB1BB1}" type="pres">
      <dgm:prSet presAssocID="{565F48BB-2E60-472E-BEB0-84DA697787ED}" presName="node" presStyleLbl="revTx" presStyleIdx="3" presStyleCnt="5" custScaleY="59107">
        <dgm:presLayoutVars>
          <dgm:bulletEnabled val="1"/>
        </dgm:presLayoutVars>
      </dgm:prSet>
      <dgm:spPr/>
    </dgm:pt>
    <dgm:pt modelId="{E5FFFDE6-35CD-40E9-AECC-85C09A6CCCA3}" type="pres">
      <dgm:prSet presAssocID="{F5CF3413-5F4D-4F49-9859-021FE6495442}" presName="sibTrans" presStyleLbl="node1" presStyleIdx="3" presStyleCnt="5"/>
      <dgm:spPr/>
    </dgm:pt>
    <dgm:pt modelId="{6D593109-95B3-4477-9B9B-2874D43BC5E9}" type="pres">
      <dgm:prSet presAssocID="{C308AAFD-7FAB-42D5-B270-AB5AF192ED0A}" presName="dummy" presStyleCnt="0"/>
      <dgm:spPr/>
    </dgm:pt>
    <dgm:pt modelId="{3BAD54FD-AA3D-4C99-9580-728268031AF0}" type="pres">
      <dgm:prSet presAssocID="{C308AAFD-7FAB-42D5-B270-AB5AF192ED0A}" presName="node" presStyleLbl="revTx" presStyleIdx="4" presStyleCnt="5" custScaleY="58842" custRadScaleRad="99562" custRadScaleInc="-763">
        <dgm:presLayoutVars>
          <dgm:bulletEnabled val="1"/>
        </dgm:presLayoutVars>
      </dgm:prSet>
      <dgm:spPr/>
    </dgm:pt>
    <dgm:pt modelId="{64B100C9-45EA-4502-9DC2-9324A5141875}" type="pres">
      <dgm:prSet presAssocID="{7EC2225C-B3B1-46A9-B596-CDFE9122A7AA}" presName="sibTrans" presStyleLbl="node1" presStyleIdx="4" presStyleCnt="5"/>
      <dgm:spPr/>
    </dgm:pt>
  </dgm:ptLst>
  <dgm:cxnLst>
    <dgm:cxn modelId="{36097011-DAB3-43B5-A8F5-B9A43C6F5303}" srcId="{3A1674B1-03D0-4CEB-917A-7C09F357EC10}" destId="{BED5732F-1F8C-483F-ACB0-A50852A578FE}" srcOrd="2" destOrd="0" parTransId="{D70F82BE-E1A6-4642-B209-FFC7CBA383DA}" sibTransId="{B564D2D2-39E8-4228-8DF5-3DAC75E3C2A8}"/>
    <dgm:cxn modelId="{511F071D-A665-4510-93F6-040E4FB81867}" type="presOf" srcId="{6C38E84F-9068-45B8-8F4F-B4D4AA73DD62}" destId="{B61C4B2F-DEA9-4A60-A59E-5214AB55F68B}" srcOrd="0" destOrd="0" presId="urn:microsoft.com/office/officeart/2005/8/layout/cycle1"/>
    <dgm:cxn modelId="{DD7CFB27-DCE9-4957-8C01-8403F64CAEE0}" type="presOf" srcId="{45CC619A-A4FC-447E-8564-11F238A5E949}" destId="{0E2387D3-C79C-4AD3-8EAC-D33D2D574311}" srcOrd="0" destOrd="0" presId="urn:microsoft.com/office/officeart/2005/8/layout/cycle1"/>
    <dgm:cxn modelId="{49F5EB43-9886-455E-A64A-7312A68AA84D}" type="presOf" srcId="{3A1674B1-03D0-4CEB-917A-7C09F357EC10}" destId="{77DA78CF-0A9A-423D-8A7C-A5C0E3D4B3D6}" srcOrd="0" destOrd="0" presId="urn:microsoft.com/office/officeart/2005/8/layout/cycle1"/>
    <dgm:cxn modelId="{B7428B44-FFF0-4689-A11A-2CF8161579E1}" type="presOf" srcId="{C308AAFD-7FAB-42D5-B270-AB5AF192ED0A}" destId="{3BAD54FD-AA3D-4C99-9580-728268031AF0}" srcOrd="0" destOrd="0" presId="urn:microsoft.com/office/officeart/2005/8/layout/cycle1"/>
    <dgm:cxn modelId="{EA26C565-00D9-45AE-BCF7-456B4A4EE56B}" type="presOf" srcId="{BED5732F-1F8C-483F-ACB0-A50852A578FE}" destId="{2B5ED1AC-1FC4-451A-8D5D-33C57ECD9481}" srcOrd="0" destOrd="0" presId="urn:microsoft.com/office/officeart/2005/8/layout/cycle1"/>
    <dgm:cxn modelId="{2ECD0568-2738-4518-A8AE-AF1691866334}" srcId="{3A1674B1-03D0-4CEB-917A-7C09F357EC10}" destId="{45CC619A-A4FC-447E-8564-11F238A5E949}" srcOrd="1" destOrd="0" parTransId="{286358A6-A02C-4DEA-B8CB-24333DF944BD}" sibTransId="{6C38E84F-9068-45B8-8F4F-B4D4AA73DD62}"/>
    <dgm:cxn modelId="{8F50D14C-1C8D-485E-BF88-615D74D62930}" srcId="{3A1674B1-03D0-4CEB-917A-7C09F357EC10}" destId="{DDC48585-4C80-48A2-BB6D-51C92DAEA50B}" srcOrd="0" destOrd="0" parTransId="{521E2FAE-6991-4F02-A9FD-C11BA275C76A}" sibTransId="{D4144735-421D-48A7-9DBF-04F332237826}"/>
    <dgm:cxn modelId="{7374476E-FD32-4DC8-90D2-38DB42A3B6E8}" srcId="{3A1674B1-03D0-4CEB-917A-7C09F357EC10}" destId="{C308AAFD-7FAB-42D5-B270-AB5AF192ED0A}" srcOrd="4" destOrd="0" parTransId="{58CBA14C-FC4A-4DBD-8CA8-2ABC04DB5634}" sibTransId="{7EC2225C-B3B1-46A9-B596-CDFE9122A7AA}"/>
    <dgm:cxn modelId="{D7C13D8F-F7EE-43E5-AFF2-5894F16B8600}" srcId="{3A1674B1-03D0-4CEB-917A-7C09F357EC10}" destId="{565F48BB-2E60-472E-BEB0-84DA697787ED}" srcOrd="3" destOrd="0" parTransId="{2A7D3042-B6E0-4FD3-BE0B-EA8BB40434C6}" sibTransId="{F5CF3413-5F4D-4F49-9859-021FE6495442}"/>
    <dgm:cxn modelId="{15399AB3-ED0A-4655-A84B-AA268E60987B}" type="presOf" srcId="{7EC2225C-B3B1-46A9-B596-CDFE9122A7AA}" destId="{64B100C9-45EA-4502-9DC2-9324A5141875}" srcOrd="0" destOrd="0" presId="urn:microsoft.com/office/officeart/2005/8/layout/cycle1"/>
    <dgm:cxn modelId="{639A66BF-E6BB-4680-B2D7-747DA9EABCB8}" type="presOf" srcId="{B564D2D2-39E8-4228-8DF5-3DAC75E3C2A8}" destId="{8195EE0C-DA76-4A9F-980C-EE77EB8C49E3}" srcOrd="0" destOrd="0" presId="urn:microsoft.com/office/officeart/2005/8/layout/cycle1"/>
    <dgm:cxn modelId="{E6EFD7DA-C2EC-4BE2-9709-5041238B1001}" type="presOf" srcId="{DDC48585-4C80-48A2-BB6D-51C92DAEA50B}" destId="{907D804D-0C3E-4825-9F72-D485FAA3AC3D}" srcOrd="0" destOrd="0" presId="urn:microsoft.com/office/officeart/2005/8/layout/cycle1"/>
    <dgm:cxn modelId="{03534BE8-FEA8-4679-948A-603C5779ACF6}" type="presOf" srcId="{565F48BB-2E60-472E-BEB0-84DA697787ED}" destId="{C20C519F-97CC-499E-B39A-000273EB1BB1}" srcOrd="0" destOrd="0" presId="urn:microsoft.com/office/officeart/2005/8/layout/cycle1"/>
    <dgm:cxn modelId="{35E30FFC-C307-43A4-AB18-267614CFC25B}" type="presOf" srcId="{F5CF3413-5F4D-4F49-9859-021FE6495442}" destId="{E5FFFDE6-35CD-40E9-AECC-85C09A6CCCA3}" srcOrd="0" destOrd="0" presId="urn:microsoft.com/office/officeart/2005/8/layout/cycle1"/>
    <dgm:cxn modelId="{CAFB5DFF-CCBB-483B-9B8F-6FD660617AAF}" type="presOf" srcId="{D4144735-421D-48A7-9DBF-04F332237826}" destId="{ADFCA86E-4DB1-4FDB-B6C9-8A8E75985E1A}" srcOrd="0" destOrd="0" presId="urn:microsoft.com/office/officeart/2005/8/layout/cycle1"/>
    <dgm:cxn modelId="{74E51801-7074-4CE1-810A-5E6D9FEF04A9}" type="presParOf" srcId="{77DA78CF-0A9A-423D-8A7C-A5C0E3D4B3D6}" destId="{A229E327-5598-44BA-8B5D-78F02D65A9EF}" srcOrd="0" destOrd="0" presId="urn:microsoft.com/office/officeart/2005/8/layout/cycle1"/>
    <dgm:cxn modelId="{9CD4EDED-61C2-4E46-B157-F7770DD8307A}" type="presParOf" srcId="{77DA78CF-0A9A-423D-8A7C-A5C0E3D4B3D6}" destId="{907D804D-0C3E-4825-9F72-D485FAA3AC3D}" srcOrd="1" destOrd="0" presId="urn:microsoft.com/office/officeart/2005/8/layout/cycle1"/>
    <dgm:cxn modelId="{1D5B7ED8-D6FD-4B4A-9487-A04233D70D65}" type="presParOf" srcId="{77DA78CF-0A9A-423D-8A7C-A5C0E3D4B3D6}" destId="{ADFCA86E-4DB1-4FDB-B6C9-8A8E75985E1A}" srcOrd="2" destOrd="0" presId="urn:microsoft.com/office/officeart/2005/8/layout/cycle1"/>
    <dgm:cxn modelId="{5E9A79B1-AEFE-4CD2-87EA-2D5D938DFAEE}" type="presParOf" srcId="{77DA78CF-0A9A-423D-8A7C-A5C0E3D4B3D6}" destId="{F3407948-A472-425B-9B32-97421F4CD256}" srcOrd="3" destOrd="0" presId="urn:microsoft.com/office/officeart/2005/8/layout/cycle1"/>
    <dgm:cxn modelId="{FE2D0E1A-939B-4ABD-8A0E-1E4968C8192A}" type="presParOf" srcId="{77DA78CF-0A9A-423D-8A7C-A5C0E3D4B3D6}" destId="{0E2387D3-C79C-4AD3-8EAC-D33D2D574311}" srcOrd="4" destOrd="0" presId="urn:microsoft.com/office/officeart/2005/8/layout/cycle1"/>
    <dgm:cxn modelId="{5AC0F3E7-5604-4346-846C-E897EDEBAEE6}" type="presParOf" srcId="{77DA78CF-0A9A-423D-8A7C-A5C0E3D4B3D6}" destId="{B61C4B2F-DEA9-4A60-A59E-5214AB55F68B}" srcOrd="5" destOrd="0" presId="urn:microsoft.com/office/officeart/2005/8/layout/cycle1"/>
    <dgm:cxn modelId="{A5CA3C5D-987C-4776-A217-F3532E30DC7C}" type="presParOf" srcId="{77DA78CF-0A9A-423D-8A7C-A5C0E3D4B3D6}" destId="{45CEABFF-4F42-4D6D-B99B-26281AB99DD6}" srcOrd="6" destOrd="0" presId="urn:microsoft.com/office/officeart/2005/8/layout/cycle1"/>
    <dgm:cxn modelId="{82A27267-812F-4487-AD4E-0A7DB9A30C27}" type="presParOf" srcId="{77DA78CF-0A9A-423D-8A7C-A5C0E3D4B3D6}" destId="{2B5ED1AC-1FC4-451A-8D5D-33C57ECD9481}" srcOrd="7" destOrd="0" presId="urn:microsoft.com/office/officeart/2005/8/layout/cycle1"/>
    <dgm:cxn modelId="{0BDDD44F-46AF-40BC-AB09-2C73A2D90F6D}" type="presParOf" srcId="{77DA78CF-0A9A-423D-8A7C-A5C0E3D4B3D6}" destId="{8195EE0C-DA76-4A9F-980C-EE77EB8C49E3}" srcOrd="8" destOrd="0" presId="urn:microsoft.com/office/officeart/2005/8/layout/cycle1"/>
    <dgm:cxn modelId="{DE415F40-7ED7-4344-BC59-8DBE158F4D7F}" type="presParOf" srcId="{77DA78CF-0A9A-423D-8A7C-A5C0E3D4B3D6}" destId="{750E8DC6-8D13-4757-8465-87B12FD20F35}" srcOrd="9" destOrd="0" presId="urn:microsoft.com/office/officeart/2005/8/layout/cycle1"/>
    <dgm:cxn modelId="{063777E4-2B43-46C2-B0C4-09B3F4C14231}" type="presParOf" srcId="{77DA78CF-0A9A-423D-8A7C-A5C0E3D4B3D6}" destId="{C20C519F-97CC-499E-B39A-000273EB1BB1}" srcOrd="10" destOrd="0" presId="urn:microsoft.com/office/officeart/2005/8/layout/cycle1"/>
    <dgm:cxn modelId="{A12BD4C3-34FC-43F6-9F7E-3C4C5923A9C5}" type="presParOf" srcId="{77DA78CF-0A9A-423D-8A7C-A5C0E3D4B3D6}" destId="{E5FFFDE6-35CD-40E9-AECC-85C09A6CCCA3}" srcOrd="11" destOrd="0" presId="urn:microsoft.com/office/officeart/2005/8/layout/cycle1"/>
    <dgm:cxn modelId="{CB885C38-8514-4C15-9297-E28202B89B46}" type="presParOf" srcId="{77DA78CF-0A9A-423D-8A7C-A5C0E3D4B3D6}" destId="{6D593109-95B3-4477-9B9B-2874D43BC5E9}" srcOrd="12" destOrd="0" presId="urn:microsoft.com/office/officeart/2005/8/layout/cycle1"/>
    <dgm:cxn modelId="{53B33EF1-D1A6-4A5C-B79D-971B5041588C}" type="presParOf" srcId="{77DA78CF-0A9A-423D-8A7C-A5C0E3D4B3D6}" destId="{3BAD54FD-AA3D-4C99-9580-728268031AF0}" srcOrd="13" destOrd="0" presId="urn:microsoft.com/office/officeart/2005/8/layout/cycle1"/>
    <dgm:cxn modelId="{9A0483C7-C7F7-45AE-A9F3-6EFF471BA9D4}" type="presParOf" srcId="{77DA78CF-0A9A-423D-8A7C-A5C0E3D4B3D6}" destId="{64B100C9-45EA-4502-9DC2-9324A5141875}"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D804D-0C3E-4825-9F72-D485FAA3AC3D}">
      <dsp:nvSpPr>
        <dsp:cNvPr id="0" name=""/>
        <dsp:cNvSpPr/>
      </dsp:nvSpPr>
      <dsp:spPr>
        <a:xfrm>
          <a:off x="3316636" y="398989"/>
          <a:ext cx="1166893" cy="686623"/>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0" i="0" kern="1200" dirty="0">
              <a:latin typeface="Arial" panose="020B0604020202020204" pitchFamily="34" charset="0"/>
              <a:cs typeface="Arial" panose="020B0604020202020204" pitchFamily="34" charset="0"/>
            </a:rPr>
            <a:t>2. Service fails to meet needs</a:t>
          </a:r>
        </a:p>
      </dsp:txBody>
      <dsp:txXfrm>
        <a:off x="3316636" y="398989"/>
        <a:ext cx="1166893" cy="686623"/>
      </dsp:txXfrm>
    </dsp:sp>
    <dsp:sp modelId="{ADFCA86E-4DB1-4FDB-B6C9-8A8E75985E1A}">
      <dsp:nvSpPr>
        <dsp:cNvPr id="0" name=""/>
        <dsp:cNvSpPr/>
      </dsp:nvSpPr>
      <dsp:spPr>
        <a:xfrm>
          <a:off x="571237" y="126345"/>
          <a:ext cx="4373709" cy="4373709"/>
        </a:xfrm>
        <a:prstGeom prst="circularArrow">
          <a:avLst>
            <a:gd name="adj1" fmla="val 5203"/>
            <a:gd name="adj2" fmla="val 336087"/>
            <a:gd name="adj3" fmla="val 90949"/>
            <a:gd name="adj4" fmla="val 19245185"/>
            <a:gd name="adj5" fmla="val 60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2387D3-C79C-4AD3-8EAC-D33D2D574311}">
      <dsp:nvSpPr>
        <dsp:cNvPr id="0" name=""/>
        <dsp:cNvSpPr/>
      </dsp:nvSpPr>
      <dsp:spPr>
        <a:xfrm>
          <a:off x="4021515" y="2553610"/>
          <a:ext cx="1166893" cy="695106"/>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0" i="0" kern="1200" dirty="0">
              <a:latin typeface="Arial" panose="020B0604020202020204" pitchFamily="34" charset="0"/>
              <a:cs typeface="Arial" panose="020B0604020202020204" pitchFamily="34" charset="0"/>
            </a:rPr>
            <a:t>3. Needs exacerbate and cluster </a:t>
          </a:r>
        </a:p>
      </dsp:txBody>
      <dsp:txXfrm>
        <a:off x="4021515" y="2553610"/>
        <a:ext cx="1166893" cy="695106"/>
      </dsp:txXfrm>
    </dsp:sp>
    <dsp:sp modelId="{B61C4B2F-DEA9-4A60-A59E-5214AB55F68B}">
      <dsp:nvSpPr>
        <dsp:cNvPr id="0" name=""/>
        <dsp:cNvSpPr/>
      </dsp:nvSpPr>
      <dsp:spPr>
        <a:xfrm>
          <a:off x="572726" y="114708"/>
          <a:ext cx="4373709" cy="4373709"/>
        </a:xfrm>
        <a:prstGeom prst="circularArrow">
          <a:avLst>
            <a:gd name="adj1" fmla="val 5203"/>
            <a:gd name="adj2" fmla="val 336087"/>
            <a:gd name="adj3" fmla="val 4013964"/>
            <a:gd name="adj4" fmla="val 1753088"/>
            <a:gd name="adj5" fmla="val 60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5ED1AC-1FC4-451A-8D5D-33C57ECD9481}">
      <dsp:nvSpPr>
        <dsp:cNvPr id="0" name=""/>
        <dsp:cNvSpPr/>
      </dsp:nvSpPr>
      <dsp:spPr>
        <a:xfrm>
          <a:off x="2176134" y="3887147"/>
          <a:ext cx="1166893" cy="709529"/>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0" i="0" kern="1200" dirty="0">
              <a:latin typeface="Arial" panose="020B0604020202020204" pitchFamily="34" charset="0"/>
              <a:cs typeface="Arial" panose="020B0604020202020204" pitchFamily="34" charset="0"/>
            </a:rPr>
            <a:t>4. Distrust, hopelessness, and self-blame</a:t>
          </a:r>
        </a:p>
      </dsp:txBody>
      <dsp:txXfrm>
        <a:off x="2176134" y="3887147"/>
        <a:ext cx="1166893" cy="709529"/>
      </dsp:txXfrm>
    </dsp:sp>
    <dsp:sp modelId="{8195EE0C-DA76-4A9F-980C-EE77EB8C49E3}">
      <dsp:nvSpPr>
        <dsp:cNvPr id="0" name=""/>
        <dsp:cNvSpPr/>
      </dsp:nvSpPr>
      <dsp:spPr>
        <a:xfrm>
          <a:off x="572726" y="114708"/>
          <a:ext cx="4373709" cy="4373709"/>
        </a:xfrm>
        <a:prstGeom prst="circularArrow">
          <a:avLst>
            <a:gd name="adj1" fmla="val 5203"/>
            <a:gd name="adj2" fmla="val 336087"/>
            <a:gd name="adj3" fmla="val 8716294"/>
            <a:gd name="adj4" fmla="val 6449949"/>
            <a:gd name="adj5" fmla="val 60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0C519F-97CC-499E-B39A-000273EB1BB1}">
      <dsp:nvSpPr>
        <dsp:cNvPr id="0" name=""/>
        <dsp:cNvSpPr/>
      </dsp:nvSpPr>
      <dsp:spPr>
        <a:xfrm>
          <a:off x="330753" y="2556306"/>
          <a:ext cx="1166893" cy="689715"/>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0" i="0" kern="1200" dirty="0">
              <a:latin typeface="Arial" panose="020B0604020202020204" pitchFamily="34" charset="0"/>
              <a:cs typeface="Arial" panose="020B0604020202020204" pitchFamily="34" charset="0"/>
            </a:rPr>
            <a:t>5. Failure to seek help </a:t>
          </a:r>
        </a:p>
      </dsp:txBody>
      <dsp:txXfrm>
        <a:off x="330753" y="2556306"/>
        <a:ext cx="1166893" cy="689715"/>
      </dsp:txXfrm>
    </dsp:sp>
    <dsp:sp modelId="{E5FFFDE6-35CD-40E9-AECC-85C09A6CCCA3}">
      <dsp:nvSpPr>
        <dsp:cNvPr id="0" name=""/>
        <dsp:cNvSpPr/>
      </dsp:nvSpPr>
      <dsp:spPr>
        <a:xfrm>
          <a:off x="574229" y="126328"/>
          <a:ext cx="4373709" cy="4373709"/>
        </a:xfrm>
        <a:prstGeom prst="circularArrow">
          <a:avLst>
            <a:gd name="adj1" fmla="val 5203"/>
            <a:gd name="adj2" fmla="val 336087"/>
            <a:gd name="adj3" fmla="val 12818688"/>
            <a:gd name="adj4" fmla="val 10368120"/>
            <a:gd name="adj5" fmla="val 60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AD54FD-AA3D-4C99-9580-728268031AF0}">
      <dsp:nvSpPr>
        <dsp:cNvPr id="0" name=""/>
        <dsp:cNvSpPr/>
      </dsp:nvSpPr>
      <dsp:spPr>
        <a:xfrm>
          <a:off x="1035632" y="398989"/>
          <a:ext cx="1166893" cy="686623"/>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0" i="0" kern="1200" dirty="0">
              <a:latin typeface="Arial" panose="020B0604020202020204" pitchFamily="34" charset="0"/>
              <a:cs typeface="Arial" panose="020B0604020202020204" pitchFamily="34" charset="0"/>
            </a:rPr>
            <a:t>1. Needs not recognised</a:t>
          </a:r>
        </a:p>
      </dsp:txBody>
      <dsp:txXfrm>
        <a:off x="1035632" y="398989"/>
        <a:ext cx="1166893" cy="686623"/>
      </dsp:txXfrm>
    </dsp:sp>
    <dsp:sp modelId="{64B100C9-45EA-4502-9DC2-9324A5141875}">
      <dsp:nvSpPr>
        <dsp:cNvPr id="0" name=""/>
        <dsp:cNvSpPr/>
      </dsp:nvSpPr>
      <dsp:spPr>
        <a:xfrm>
          <a:off x="572726" y="123582"/>
          <a:ext cx="4373709" cy="4373709"/>
        </a:xfrm>
        <a:prstGeom prst="circularArrow">
          <a:avLst>
            <a:gd name="adj1" fmla="val 5203"/>
            <a:gd name="adj2" fmla="val 336087"/>
            <a:gd name="adj3" fmla="val 16864944"/>
            <a:gd name="adj4" fmla="val 15198969"/>
            <a:gd name="adj5" fmla="val 60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527C0E-2398-A64E-AA5A-6B0596DD8FB4}" type="datetimeFigureOut">
              <a:rPr lang="en-US" smtClean="0"/>
              <a:t>6/12/2024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27FF6-3540-4B4A-9014-E0FE5DA9FDAB}" type="slidenum">
              <a:rPr lang="en-US" smtClean="0"/>
              <a:t>‹#›</a:t>
            </a:fld>
            <a:endParaRPr lang="en-US"/>
          </a:p>
        </p:txBody>
      </p:sp>
    </p:spTree>
    <p:extLst>
      <p:ext uri="{BB962C8B-B14F-4D97-AF65-F5344CB8AC3E}">
        <p14:creationId xmlns:p14="http://schemas.microsoft.com/office/powerpoint/2010/main" val="34831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Source: Martha Fineman, “Vulnerability and Social Justice” 53 Valparaiso University L Rev. 341 (2019)</a:t>
            </a:r>
          </a:p>
          <a:p>
            <a:endParaRPr lang="en-US" dirty="0"/>
          </a:p>
        </p:txBody>
      </p:sp>
      <p:sp>
        <p:nvSpPr>
          <p:cNvPr id="4" name="Slide Number Placeholder 3"/>
          <p:cNvSpPr>
            <a:spLocks noGrp="1"/>
          </p:cNvSpPr>
          <p:nvPr>
            <p:ph type="sldNum" sz="quarter" idx="5"/>
          </p:nvPr>
        </p:nvSpPr>
        <p:spPr/>
        <p:txBody>
          <a:bodyPr/>
          <a:lstStyle/>
          <a:p>
            <a:fld id="{F4B27FF6-3540-4B4A-9014-E0FE5DA9FDAB}" type="slidenum">
              <a:rPr lang="en-US" smtClean="0"/>
              <a:t>4</a:t>
            </a:fld>
            <a:endParaRPr lang="en-US"/>
          </a:p>
        </p:txBody>
      </p:sp>
    </p:spTree>
    <p:extLst>
      <p:ext uri="{BB962C8B-B14F-4D97-AF65-F5344CB8AC3E}">
        <p14:creationId xmlns:p14="http://schemas.microsoft.com/office/powerpoint/2010/main" val="740097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Source of the </a:t>
            </a:r>
            <a:r>
              <a:rPr lang="en-GB" dirty="0" err="1"/>
              <a:t>Brene</a:t>
            </a:r>
            <a:r>
              <a:rPr lang="en-GB" dirty="0"/>
              <a:t> Brown quote: Daring Greatly: How the Courage to Be Vulnerable Transforms the Way We Live, Love, Parent, and Lead.</a:t>
            </a:r>
          </a:p>
          <a:p>
            <a:endParaRPr lang="en-US" dirty="0"/>
          </a:p>
        </p:txBody>
      </p:sp>
      <p:sp>
        <p:nvSpPr>
          <p:cNvPr id="4" name="Slide Number Placeholder 3"/>
          <p:cNvSpPr>
            <a:spLocks noGrp="1"/>
          </p:cNvSpPr>
          <p:nvPr>
            <p:ph type="sldNum" sz="quarter" idx="5"/>
          </p:nvPr>
        </p:nvSpPr>
        <p:spPr/>
        <p:txBody>
          <a:bodyPr/>
          <a:lstStyle/>
          <a:p>
            <a:fld id="{F4B27FF6-3540-4B4A-9014-E0FE5DA9FDAB}" type="slidenum">
              <a:rPr lang="en-US" smtClean="0"/>
              <a:t>5</a:t>
            </a:fld>
            <a:endParaRPr lang="en-US"/>
          </a:p>
        </p:txBody>
      </p:sp>
    </p:spTree>
    <p:extLst>
      <p:ext uri="{BB962C8B-B14F-4D97-AF65-F5344CB8AC3E}">
        <p14:creationId xmlns:p14="http://schemas.microsoft.com/office/powerpoint/2010/main" val="503036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Click on the link to play the video</a:t>
            </a:r>
          </a:p>
          <a:p>
            <a:endParaRPr lang="en-US" dirty="0"/>
          </a:p>
        </p:txBody>
      </p:sp>
      <p:sp>
        <p:nvSpPr>
          <p:cNvPr id="4" name="Slide Number Placeholder 3"/>
          <p:cNvSpPr>
            <a:spLocks noGrp="1"/>
          </p:cNvSpPr>
          <p:nvPr>
            <p:ph type="sldNum" sz="quarter" idx="5"/>
          </p:nvPr>
        </p:nvSpPr>
        <p:spPr/>
        <p:txBody>
          <a:bodyPr/>
          <a:lstStyle/>
          <a:p>
            <a:fld id="{F4B27FF6-3540-4B4A-9014-E0FE5DA9FDAB}" type="slidenum">
              <a:rPr lang="en-US" smtClean="0"/>
              <a:t>9</a:t>
            </a:fld>
            <a:endParaRPr lang="en-US"/>
          </a:p>
        </p:txBody>
      </p:sp>
    </p:spTree>
    <p:extLst>
      <p:ext uri="{BB962C8B-B14F-4D97-AF65-F5344CB8AC3E}">
        <p14:creationId xmlns:p14="http://schemas.microsoft.com/office/powerpoint/2010/main" val="2025696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27FF6-3540-4B4A-9014-E0FE5DA9FDAB}" type="slidenum">
              <a:rPr lang="en-US" smtClean="0"/>
              <a:t>10</a:t>
            </a:fld>
            <a:endParaRPr lang="en-US"/>
          </a:p>
        </p:txBody>
      </p:sp>
    </p:spTree>
    <p:extLst>
      <p:ext uri="{BB962C8B-B14F-4D97-AF65-F5344CB8AC3E}">
        <p14:creationId xmlns:p14="http://schemas.microsoft.com/office/powerpoint/2010/main" val="208577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Click on the link to play the video</a:t>
            </a:r>
          </a:p>
          <a:p>
            <a:endParaRPr lang="en-US" dirty="0"/>
          </a:p>
        </p:txBody>
      </p:sp>
      <p:sp>
        <p:nvSpPr>
          <p:cNvPr id="4" name="Slide Number Placeholder 3"/>
          <p:cNvSpPr>
            <a:spLocks noGrp="1"/>
          </p:cNvSpPr>
          <p:nvPr>
            <p:ph type="sldNum" sz="quarter" idx="5"/>
          </p:nvPr>
        </p:nvSpPr>
        <p:spPr/>
        <p:txBody>
          <a:bodyPr/>
          <a:lstStyle/>
          <a:p>
            <a:fld id="{F4B27FF6-3540-4B4A-9014-E0FE5DA9FDAB}" type="slidenum">
              <a:rPr lang="en-US" smtClean="0"/>
              <a:t>13</a:t>
            </a:fld>
            <a:endParaRPr lang="en-US"/>
          </a:p>
        </p:txBody>
      </p:sp>
    </p:spTree>
    <p:extLst>
      <p:ext uri="{BB962C8B-B14F-4D97-AF65-F5344CB8AC3E}">
        <p14:creationId xmlns:p14="http://schemas.microsoft.com/office/powerpoint/2010/main" val="1185277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Click on the link to play the video</a:t>
            </a:r>
          </a:p>
          <a:p>
            <a:endParaRPr lang="en-US" dirty="0"/>
          </a:p>
        </p:txBody>
      </p:sp>
      <p:sp>
        <p:nvSpPr>
          <p:cNvPr id="4" name="Slide Number Placeholder 3"/>
          <p:cNvSpPr>
            <a:spLocks noGrp="1"/>
          </p:cNvSpPr>
          <p:nvPr>
            <p:ph type="sldNum" sz="quarter" idx="5"/>
          </p:nvPr>
        </p:nvSpPr>
        <p:spPr/>
        <p:txBody>
          <a:bodyPr/>
          <a:lstStyle/>
          <a:p>
            <a:fld id="{F4B27FF6-3540-4B4A-9014-E0FE5DA9FDAB}" type="slidenum">
              <a:rPr lang="en-US" smtClean="0"/>
              <a:t>17</a:t>
            </a:fld>
            <a:endParaRPr lang="en-US"/>
          </a:p>
        </p:txBody>
      </p:sp>
    </p:spTree>
    <p:extLst>
      <p:ext uri="{BB962C8B-B14F-4D97-AF65-F5344CB8AC3E}">
        <p14:creationId xmlns:p14="http://schemas.microsoft.com/office/powerpoint/2010/main" val="427787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Click on the link to play the video</a:t>
            </a:r>
          </a:p>
          <a:p>
            <a:endParaRPr lang="en-US" dirty="0"/>
          </a:p>
        </p:txBody>
      </p:sp>
      <p:sp>
        <p:nvSpPr>
          <p:cNvPr id="4" name="Slide Number Placeholder 3"/>
          <p:cNvSpPr>
            <a:spLocks noGrp="1"/>
          </p:cNvSpPr>
          <p:nvPr>
            <p:ph type="sldNum" sz="quarter" idx="5"/>
          </p:nvPr>
        </p:nvSpPr>
        <p:spPr/>
        <p:txBody>
          <a:bodyPr/>
          <a:lstStyle/>
          <a:p>
            <a:fld id="{F4B27FF6-3540-4B4A-9014-E0FE5DA9FDAB}" type="slidenum">
              <a:rPr lang="en-US" smtClean="0"/>
              <a:t>20</a:t>
            </a:fld>
            <a:endParaRPr lang="en-US"/>
          </a:p>
        </p:txBody>
      </p:sp>
    </p:spTree>
    <p:extLst>
      <p:ext uri="{BB962C8B-B14F-4D97-AF65-F5344CB8AC3E}">
        <p14:creationId xmlns:p14="http://schemas.microsoft.com/office/powerpoint/2010/main" val="3365971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2E36B-B1C1-4684-4F49-F5DC19B7084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E839BE5-4620-92B6-6B12-61BDDB7FAE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B1F3237-CE85-E2CB-EE76-3444DDA5E4C1}"/>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5" name="Footer Placeholder 4">
            <a:extLst>
              <a:ext uri="{FF2B5EF4-FFF2-40B4-BE49-F238E27FC236}">
                <a16:creationId xmlns:a16="http://schemas.microsoft.com/office/drawing/2014/main" id="{3E7623D2-F863-8425-397D-4B78E7EBD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7F192-37AA-A3A2-EB15-4486DED8A795}"/>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2104032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6F9E3-9B6C-F3B2-4BCF-CF5F01B3FE1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9C12C01-A407-B4E5-201B-242CF51ADDE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AA9F0EB-463C-0866-00CD-1584469BAE81}"/>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5" name="Footer Placeholder 4">
            <a:extLst>
              <a:ext uri="{FF2B5EF4-FFF2-40B4-BE49-F238E27FC236}">
                <a16:creationId xmlns:a16="http://schemas.microsoft.com/office/drawing/2014/main" id="{060F41C3-6E2B-1066-4BB4-5B7DAC8E85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787DE5-0B58-E829-F0B7-DFE32D0B68B6}"/>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1662256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32D746-2412-D1B9-78B0-25BD186B671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9D0456E-A851-C4A2-E3A6-FD2A0598406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BEA170D-D4D9-21C6-D4B8-38E208B9424A}"/>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5" name="Footer Placeholder 4">
            <a:extLst>
              <a:ext uri="{FF2B5EF4-FFF2-40B4-BE49-F238E27FC236}">
                <a16:creationId xmlns:a16="http://schemas.microsoft.com/office/drawing/2014/main" id="{DC7063FE-2176-AC57-4839-4AA4362CAF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DBC050-AB0B-BA53-C84D-2C04D599471B}"/>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253009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CEAE4"/>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99228AD-36A4-764D-EEB0-A1F75B9F2427}"/>
              </a:ext>
            </a:extLst>
          </p:cNvPr>
          <p:cNvPicPr>
            <a:picLocks noChangeAspect="1"/>
          </p:cNvPicPr>
          <p:nvPr userDrawn="1"/>
        </p:nvPicPr>
        <p:blipFill>
          <a:blip r:embed="rId2"/>
          <a:stretch>
            <a:fillRect/>
          </a:stretch>
        </p:blipFill>
        <p:spPr>
          <a:xfrm>
            <a:off x="838199" y="365125"/>
            <a:ext cx="10515599" cy="1352445"/>
          </a:xfrm>
          <a:prstGeom prst="rect">
            <a:avLst/>
          </a:prstGeom>
        </p:spPr>
      </p:pic>
      <p:sp>
        <p:nvSpPr>
          <p:cNvPr id="2" name="Title 1">
            <a:extLst>
              <a:ext uri="{FF2B5EF4-FFF2-40B4-BE49-F238E27FC236}">
                <a16:creationId xmlns:a16="http://schemas.microsoft.com/office/drawing/2014/main" id="{9F2AA7D5-FD3A-A0C6-5D70-312B9A54C37D}"/>
              </a:ext>
            </a:extLst>
          </p:cNvPr>
          <p:cNvSpPr>
            <a:spLocks noGrp="1"/>
          </p:cNvSpPr>
          <p:nvPr>
            <p:ph type="title"/>
          </p:nvPr>
        </p:nvSpPr>
        <p:spPr>
          <a:xfrm>
            <a:off x="1711568" y="365125"/>
            <a:ext cx="9642231" cy="1352445"/>
          </a:xfrm>
        </p:spPr>
        <p:txBody>
          <a:bodyPr/>
          <a:lstStyle>
            <a:lvl1pPr>
              <a:defRPr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FDB9028C-D9EC-36D1-86A8-8E718CAF1204}"/>
              </a:ext>
            </a:extLst>
          </p:cNvPr>
          <p:cNvSpPr>
            <a:spLocks noGrp="1"/>
          </p:cNvSpPr>
          <p:nvPr>
            <p:ph idx="1"/>
          </p:nvPr>
        </p:nvSpPr>
        <p:spPr>
          <a:xfrm>
            <a:off x="838200" y="1981199"/>
            <a:ext cx="10515600" cy="4195763"/>
          </a:xfrm>
        </p:spPr>
        <p:txBody>
          <a:bodyPr/>
          <a:lstStyle>
            <a:lvl1pPr>
              <a:defRPr b="0" i="0">
                <a:solidFill>
                  <a:srgbClr val="003865"/>
                </a:solidFill>
                <a:latin typeface="Arial" panose="020B0604020202020204" pitchFamily="34" charset="0"/>
                <a:cs typeface="Arial" panose="020B0604020202020204" pitchFamily="34" charset="0"/>
              </a:defRPr>
            </a:lvl1pPr>
            <a:lvl2pPr>
              <a:defRPr b="0" i="0">
                <a:solidFill>
                  <a:srgbClr val="003865"/>
                </a:solidFill>
                <a:latin typeface="Arial" panose="020B0604020202020204" pitchFamily="34" charset="0"/>
                <a:cs typeface="Arial" panose="020B0604020202020204" pitchFamily="34" charset="0"/>
              </a:defRPr>
            </a:lvl2pPr>
            <a:lvl3pPr>
              <a:defRPr b="0" i="0">
                <a:solidFill>
                  <a:srgbClr val="003865"/>
                </a:solidFill>
                <a:latin typeface="Arial" panose="020B0604020202020204" pitchFamily="34" charset="0"/>
                <a:cs typeface="Arial" panose="020B0604020202020204" pitchFamily="34" charset="0"/>
              </a:defRPr>
            </a:lvl3pPr>
            <a:lvl4pPr>
              <a:defRPr b="0" i="0">
                <a:solidFill>
                  <a:srgbClr val="003865"/>
                </a:solidFill>
                <a:latin typeface="Arial" panose="020B0604020202020204" pitchFamily="34" charset="0"/>
                <a:cs typeface="Arial" panose="020B0604020202020204" pitchFamily="34" charset="0"/>
              </a:defRPr>
            </a:lvl4pPr>
            <a:lvl5pPr>
              <a:defRPr b="0" i="0">
                <a:solidFill>
                  <a:srgbClr val="003865"/>
                </a:solidFill>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36133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BBE4-0CF4-A103-2090-8EDBCF03D45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D8EC670-0E70-60E1-9541-1C78DDE5C3B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3DAAC84-C127-53CF-E3B9-DB272439EAE1}"/>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5" name="Footer Placeholder 4">
            <a:extLst>
              <a:ext uri="{FF2B5EF4-FFF2-40B4-BE49-F238E27FC236}">
                <a16:creationId xmlns:a16="http://schemas.microsoft.com/office/drawing/2014/main" id="{BC2B2CE9-356A-E8DD-1E39-FA88FB38BC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9ADD61-F322-379D-5691-B53A1E2C44E8}"/>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2889047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B4919-50B5-FBA9-0D2A-C2FA99394A4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2F77D03-BF65-A9CE-2CDA-608E0DA3F09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A481F22-0029-3A6A-0C09-1E86D6F6578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739E22D-FAF8-EE8B-5203-84D87374252A}"/>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6" name="Footer Placeholder 5">
            <a:extLst>
              <a:ext uri="{FF2B5EF4-FFF2-40B4-BE49-F238E27FC236}">
                <a16:creationId xmlns:a16="http://schemas.microsoft.com/office/drawing/2014/main" id="{1040DC70-CB30-8B19-EDB9-20F3FF791C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917036-BD57-FC8F-8516-47BB50C38EFE}"/>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2120248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DA305-BB6F-D8D5-E3C3-FE653A8ABF0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6BC5A11-BC4B-A30B-DC7D-4AE312FBF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237ECA7-481E-20E1-61BC-1E3BF9911A5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C482410-96C1-D932-FC03-2613F26FB4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36EFBFA-35A2-67E7-09C1-662A96248FE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162C79E-8445-EC2A-0E4A-1A050C571FEF}"/>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8" name="Footer Placeholder 7">
            <a:extLst>
              <a:ext uri="{FF2B5EF4-FFF2-40B4-BE49-F238E27FC236}">
                <a16:creationId xmlns:a16="http://schemas.microsoft.com/office/drawing/2014/main" id="{C4060E6F-D7CC-88B9-8014-A82052F9C9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CE334E-4BC5-C41C-5745-FD268BAF1FC1}"/>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252574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815D1-843F-403C-6530-70F2DDFD094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3564BD2-237D-C19C-EDA7-28F9FA542EE9}"/>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4" name="Footer Placeholder 3">
            <a:extLst>
              <a:ext uri="{FF2B5EF4-FFF2-40B4-BE49-F238E27FC236}">
                <a16:creationId xmlns:a16="http://schemas.microsoft.com/office/drawing/2014/main" id="{D88999D4-50F4-202D-EFE8-5119153528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B086EE-9D86-66EB-A58C-60027AC5AC06}"/>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1805758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76683E-B5A6-0C56-201A-C2BC0DF80DD2}"/>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3" name="Footer Placeholder 2">
            <a:extLst>
              <a:ext uri="{FF2B5EF4-FFF2-40B4-BE49-F238E27FC236}">
                <a16:creationId xmlns:a16="http://schemas.microsoft.com/office/drawing/2014/main" id="{A8F614B9-6792-6035-D3F5-5651B0A2B0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351D7A-8787-1887-4D27-EB0529EDC5D3}"/>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411349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414C7-BCB0-8499-974F-E489033F43A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C8C0DA6-C5D5-E1C1-79E4-E121B1A28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66FC7F7-7EAC-318E-40FF-7F303D4C12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72F4B12-2A00-89D4-5FB0-BFA7BD936905}"/>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6" name="Footer Placeholder 5">
            <a:extLst>
              <a:ext uri="{FF2B5EF4-FFF2-40B4-BE49-F238E27FC236}">
                <a16:creationId xmlns:a16="http://schemas.microsoft.com/office/drawing/2014/main" id="{7BA95A09-7DF4-2EF8-37EC-9FA2A3620D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609290-0446-48B0-359E-3DE7D9D3CE14}"/>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316592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7F8B2-C72D-85B0-C8AE-AA983B955BB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9F45062-520B-2980-E7A8-DE7503E219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131AFC-DACB-E93D-E3AF-5DB3A94CEA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AED4B02-0975-80A1-8F75-782288507B03}"/>
              </a:ext>
            </a:extLst>
          </p:cNvPr>
          <p:cNvSpPr>
            <a:spLocks noGrp="1"/>
          </p:cNvSpPr>
          <p:nvPr>
            <p:ph type="dt" sz="half" idx="10"/>
          </p:nvPr>
        </p:nvSpPr>
        <p:spPr/>
        <p:txBody>
          <a:bodyPr/>
          <a:lstStyle/>
          <a:p>
            <a:fld id="{C3456990-7F4E-4544-89AC-F6A74E46937D}" type="datetimeFigureOut">
              <a:rPr lang="en-US" smtClean="0"/>
              <a:t>6/12/2024</a:t>
            </a:fld>
            <a:endParaRPr lang="en-US"/>
          </a:p>
        </p:txBody>
      </p:sp>
      <p:sp>
        <p:nvSpPr>
          <p:cNvPr id="6" name="Footer Placeholder 5">
            <a:extLst>
              <a:ext uri="{FF2B5EF4-FFF2-40B4-BE49-F238E27FC236}">
                <a16:creationId xmlns:a16="http://schemas.microsoft.com/office/drawing/2014/main" id="{82B0AE39-B946-EA96-92C7-01ED560141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3099A2-B9E0-B0C7-C4B0-034A5553DD14}"/>
              </a:ext>
            </a:extLst>
          </p:cNvPr>
          <p:cNvSpPr>
            <a:spLocks noGrp="1"/>
          </p:cNvSpPr>
          <p:nvPr>
            <p:ph type="sldNum" sz="quarter" idx="12"/>
          </p:nvPr>
        </p:nvSpPr>
        <p:spPr/>
        <p:txBody>
          <a:bodyPr/>
          <a:lstStyle/>
          <a:p>
            <a:fld id="{EDE12E29-8017-B14D-A050-B46546C8217D}" type="slidenum">
              <a:rPr lang="en-US" smtClean="0"/>
              <a:t>‹#›</a:t>
            </a:fld>
            <a:endParaRPr lang="en-US"/>
          </a:p>
        </p:txBody>
      </p:sp>
    </p:spTree>
    <p:extLst>
      <p:ext uri="{BB962C8B-B14F-4D97-AF65-F5344CB8AC3E}">
        <p14:creationId xmlns:p14="http://schemas.microsoft.com/office/powerpoint/2010/main" val="2181715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6BFA62-FB3A-DF29-CA8B-E1224DDD31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3890C5C-096A-0F14-0778-D672E74176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18320A-1E18-FBEB-6196-25E470242E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3456990-7F4E-4544-89AC-F6A74E46937D}" type="datetimeFigureOut">
              <a:rPr lang="en-US" smtClean="0"/>
              <a:t>6/12/2024</a:t>
            </a:fld>
            <a:endParaRPr lang="en-US"/>
          </a:p>
        </p:txBody>
      </p:sp>
      <p:sp>
        <p:nvSpPr>
          <p:cNvPr id="5" name="Footer Placeholder 4">
            <a:extLst>
              <a:ext uri="{FF2B5EF4-FFF2-40B4-BE49-F238E27FC236}">
                <a16:creationId xmlns:a16="http://schemas.microsoft.com/office/drawing/2014/main" id="{542C6777-4914-1940-87C3-28A4AE2B22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FF326FA-E0FB-5CB5-148A-AC89629939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E12E29-8017-B14D-A050-B46546C8217D}" type="slidenum">
              <a:rPr lang="en-US" smtClean="0"/>
              <a:t>‹#›</a:t>
            </a:fld>
            <a:endParaRPr lang="en-US"/>
          </a:p>
        </p:txBody>
      </p:sp>
    </p:spTree>
    <p:extLst>
      <p:ext uri="{BB962C8B-B14F-4D97-AF65-F5344CB8AC3E}">
        <p14:creationId xmlns:p14="http://schemas.microsoft.com/office/powerpoint/2010/main" val="3440801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diaspace.gla.ac.uk/media/Animation+Video+-+What+is+Vulnerability+in+Public+ServicesF/1_exk322t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diaspace.gla.ac.uk/media/Identifying+service+users+experiencing+vulnerability+%28Northern+Ireland%29/1_65etbxp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diaspace.gla.ac.uk/media/Supporting+service+users+experiencing+vulnerability+%28Northern+Ireland%29/1_1hr5txg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diaspace.gla.ac.uk/media/Reflections+and+taking+action+%28Northern+Ireland%29/1_nc7s7chj"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diaspace.gla.ac.uk/media/Explainer+Video+-+Why+Think+Should+Public+Services+Think+About+VulnerabilityF/1_6lz1zsl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diaspace.gla.ac.uk/media/Introductions+and+Perspectives+on+Vulnerability+%28Northern+Ireland%29/1_r757ad5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diaspace.gla.ac.uk/media/What+is+vulnerability+%28Northern+Ireland%29/1_rbtpldl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8257F5A-F7E7-7813-5DBF-92F1AFAB4AC0}"/>
              </a:ext>
            </a:extLst>
          </p:cNvPr>
          <p:cNvSpPr/>
          <p:nvPr/>
        </p:nvSpPr>
        <p:spPr>
          <a:xfrm>
            <a:off x="0" y="2804983"/>
            <a:ext cx="12192000" cy="2497268"/>
          </a:xfrm>
          <a:prstGeom prst="rect">
            <a:avLst/>
          </a:prstGeom>
          <a:solidFill>
            <a:srgbClr val="ECEA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D5C7641-A4C4-EE09-9E3C-F1F20DBE9958}"/>
              </a:ext>
            </a:extLst>
          </p:cNvPr>
          <p:cNvSpPr/>
          <p:nvPr/>
        </p:nvSpPr>
        <p:spPr>
          <a:xfrm>
            <a:off x="0" y="-1"/>
            <a:ext cx="12192000" cy="2792627"/>
          </a:xfrm>
          <a:prstGeom prst="rect">
            <a:avLst/>
          </a:prstGeom>
          <a:solidFill>
            <a:srgbClr val="00386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7D0FB8-F9E6-24EB-8BC7-E0E494403C3D}"/>
              </a:ext>
            </a:extLst>
          </p:cNvPr>
          <p:cNvSpPr>
            <a:spLocks noGrp="1"/>
          </p:cNvSpPr>
          <p:nvPr>
            <p:ph type="ctrTitle"/>
          </p:nvPr>
        </p:nvSpPr>
        <p:spPr>
          <a:xfrm>
            <a:off x="998482" y="123568"/>
            <a:ext cx="9480047" cy="2669057"/>
          </a:xfrm>
        </p:spPr>
        <p:txBody>
          <a:bodyPr lIns="0" tIns="0" rIns="0" bIns="0" anchor="ctr" anchorCtr="0">
            <a:normAutofit/>
          </a:bodyPr>
          <a:lstStyle/>
          <a:p>
            <a:pPr fontAlgn="ctr" hangingPunct="0">
              <a:lnSpc>
                <a:spcPct val="85000"/>
              </a:lnSpc>
            </a:pPr>
            <a:r>
              <a:rPr lang="en-GB" sz="4800" b="1" dirty="0">
                <a:solidFill>
                  <a:schemeClr val="bg1"/>
                </a:solidFill>
                <a:latin typeface="Arial" panose="020B0604020202020204" pitchFamily="34" charset="0"/>
                <a:cs typeface="Arial" panose="020B0604020202020204" pitchFamily="34" charset="0"/>
              </a:rPr>
              <a:t>Identifying and supporting individuals in vulnerable circumstances</a:t>
            </a:r>
            <a:endParaRPr lang="en-US" sz="4800" b="1"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6E12A2F1-0F9A-FD39-6CF0-1A11C1087AF9}"/>
              </a:ext>
            </a:extLst>
          </p:cNvPr>
          <p:cNvSpPr>
            <a:spLocks noGrp="1"/>
          </p:cNvSpPr>
          <p:nvPr>
            <p:ph type="subTitle" idx="1"/>
          </p:nvPr>
        </p:nvSpPr>
        <p:spPr>
          <a:xfrm>
            <a:off x="2352753" y="2792625"/>
            <a:ext cx="6771504" cy="2509625"/>
          </a:xfrm>
        </p:spPr>
        <p:txBody>
          <a:bodyPr anchor="ctr" anchorCtr="0">
            <a:normAutofit/>
          </a:bodyPr>
          <a:lstStyle/>
          <a:p>
            <a:r>
              <a:rPr lang="en-GB" sz="2800" b="1" dirty="0">
                <a:solidFill>
                  <a:srgbClr val="003865"/>
                </a:solidFill>
                <a:latin typeface="Arial" panose="020B0604020202020204" pitchFamily="34" charset="0"/>
                <a:cs typeface="Arial" panose="020B0604020202020204" pitchFamily="34" charset="0"/>
              </a:rPr>
              <a:t>A workshop for public service providers working with service users who may be experiencing vulnerability</a:t>
            </a:r>
          </a:p>
        </p:txBody>
      </p:sp>
      <p:pic>
        <p:nvPicPr>
          <p:cNvPr id="5" name="Picture 4" descr="A logo with a red and blue rectangle&#10;&#10;Description automatically generated">
            <a:extLst>
              <a:ext uri="{FF2B5EF4-FFF2-40B4-BE49-F238E27FC236}">
                <a16:creationId xmlns:a16="http://schemas.microsoft.com/office/drawing/2014/main" id="{475B7863-49C1-B526-DD24-3EF24490F011}"/>
              </a:ext>
            </a:extLst>
          </p:cNvPr>
          <p:cNvPicPr>
            <a:picLocks noChangeAspect="1"/>
          </p:cNvPicPr>
          <p:nvPr/>
        </p:nvPicPr>
        <p:blipFill>
          <a:blip r:embed="rId2"/>
          <a:stretch>
            <a:fillRect/>
          </a:stretch>
        </p:blipFill>
        <p:spPr>
          <a:xfrm>
            <a:off x="0" y="5302251"/>
            <a:ext cx="12192000" cy="1555749"/>
          </a:xfrm>
          <a:prstGeom prst="rect">
            <a:avLst/>
          </a:prstGeom>
        </p:spPr>
      </p:pic>
    </p:spTree>
    <p:extLst>
      <p:ext uri="{BB962C8B-B14F-4D97-AF65-F5344CB8AC3E}">
        <p14:creationId xmlns:p14="http://schemas.microsoft.com/office/powerpoint/2010/main" val="905975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Vulnerability and public services</a:t>
            </a:r>
          </a:p>
        </p:txBody>
      </p:sp>
      <p:sp>
        <p:nvSpPr>
          <p:cNvPr id="3" name="Content Placeholder 2">
            <a:extLst>
              <a:ext uri="{FF2B5EF4-FFF2-40B4-BE49-F238E27FC236}">
                <a16:creationId xmlns:a16="http://schemas.microsoft.com/office/drawing/2014/main" id="{D30E4F0B-AF57-F1BB-FC34-EBDC46AFE81E}"/>
              </a:ext>
            </a:extLst>
          </p:cNvPr>
          <p:cNvSpPr>
            <a:spLocks noGrp="1"/>
          </p:cNvSpPr>
          <p:nvPr>
            <p:ph idx="1"/>
          </p:nvPr>
        </p:nvSpPr>
        <p:spPr>
          <a:xfrm>
            <a:off x="1711567" y="3270738"/>
            <a:ext cx="9642232" cy="4009292"/>
          </a:xfrm>
        </p:spPr>
        <p:txBody>
          <a:bodyPr wrap="square" lIns="0" tIns="0" rIns="0" bIns="0">
            <a:noAutofit/>
          </a:bodyPr>
          <a:lstStyle/>
          <a:p>
            <a:pPr marL="0" indent="0">
              <a:lnSpc>
                <a:spcPct val="110000"/>
              </a:lnSpc>
              <a:spcBef>
                <a:spcPts val="1600"/>
              </a:spcBef>
              <a:buNone/>
            </a:pPr>
            <a:r>
              <a:rPr lang="en-US" sz="4800" b="1" dirty="0"/>
              <a:t>Exploring vulnerability</a:t>
            </a:r>
          </a:p>
          <a:p>
            <a:pPr marL="0" indent="0">
              <a:lnSpc>
                <a:spcPct val="110000"/>
              </a:lnSpc>
              <a:spcBef>
                <a:spcPts val="1600"/>
              </a:spcBef>
              <a:buNone/>
            </a:pPr>
            <a:endParaRPr lang="en-US" sz="4800" b="1" dirty="0"/>
          </a:p>
        </p:txBody>
      </p:sp>
      <p:sp>
        <p:nvSpPr>
          <p:cNvPr id="4" name="Action Button: Forwards or Next 3">
            <a:hlinkClick r:id="rId3" highlightClick="1"/>
            <a:extLst>
              <a:ext uri="{FF2B5EF4-FFF2-40B4-BE49-F238E27FC236}">
                <a16:creationId xmlns:a16="http://schemas.microsoft.com/office/drawing/2014/main" id="{A00FFE77-E844-7A83-A391-A6A695490ABB}"/>
              </a:ext>
            </a:extLst>
          </p:cNvPr>
          <p:cNvSpPr/>
          <p:nvPr/>
        </p:nvSpPr>
        <p:spPr>
          <a:xfrm>
            <a:off x="8660523" y="3165230"/>
            <a:ext cx="926123" cy="926123"/>
          </a:xfrm>
          <a:prstGeom prst="actionButtonForwardNext">
            <a:avLst/>
          </a:prstGeom>
          <a:solidFill>
            <a:srgbClr val="FFC000"/>
          </a:solidFill>
          <a:ln cap="rnd">
            <a:noFill/>
          </a:ln>
          <a:effectLst>
            <a:softEdge rad="0"/>
          </a:effectLst>
          <a:scene3d>
            <a:camera prst="orthographicFront"/>
            <a:lightRig rig="threePt" dir="t"/>
          </a:scene3d>
          <a:sp3d prstMaterial="matt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3865"/>
              </a:solidFill>
            </a:endParaRPr>
          </a:p>
        </p:txBody>
      </p:sp>
    </p:spTree>
    <p:extLst>
      <p:ext uri="{BB962C8B-B14F-4D97-AF65-F5344CB8AC3E}">
        <p14:creationId xmlns:p14="http://schemas.microsoft.com/office/powerpoint/2010/main" val="930472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Group discussion</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Read the Workbook extracts for Task 1 and then discuss the following questions:</a:t>
            </a:r>
          </a:p>
          <a:p>
            <a:pPr>
              <a:lnSpc>
                <a:spcPct val="110000"/>
              </a:lnSpc>
              <a:spcBef>
                <a:spcPts val="1600"/>
              </a:spcBef>
            </a:pPr>
            <a:r>
              <a:rPr lang="en-US" sz="2000" dirty="0"/>
              <a:t>What aspects of the definitions provided in the video(s) and in the workbook resonated with you? </a:t>
            </a:r>
          </a:p>
          <a:p>
            <a:pPr>
              <a:lnSpc>
                <a:spcPct val="110000"/>
              </a:lnSpc>
              <a:spcBef>
                <a:spcPts val="1600"/>
              </a:spcBef>
            </a:pPr>
            <a:r>
              <a:rPr lang="en-US" sz="2000" dirty="0"/>
              <a:t>Are the definitions of vulnerability used in consumer settings a helpful starting point? How could they be adapted to suit public services?</a:t>
            </a:r>
          </a:p>
          <a:p>
            <a:pPr>
              <a:lnSpc>
                <a:spcPct val="110000"/>
              </a:lnSpc>
              <a:spcBef>
                <a:spcPts val="1600"/>
              </a:spcBef>
            </a:pPr>
            <a:r>
              <a:rPr lang="en-US" sz="2000" dirty="0"/>
              <a:t>Is the language of “vulnerability” appropriate in your context? If not, what language do you use to try to identify service users who may need extra help and support?</a:t>
            </a:r>
          </a:p>
          <a:p>
            <a:pPr>
              <a:lnSpc>
                <a:spcPct val="110000"/>
              </a:lnSpc>
              <a:spcBef>
                <a:spcPts val="1600"/>
              </a:spcBef>
            </a:pPr>
            <a:r>
              <a:rPr lang="en-US" sz="2000" dirty="0"/>
              <a:t>Can you come up with a working definition of public service users in vulnerable circumstances?</a:t>
            </a:r>
          </a:p>
        </p:txBody>
      </p:sp>
    </p:spTree>
    <p:extLst>
      <p:ext uri="{BB962C8B-B14F-4D97-AF65-F5344CB8AC3E}">
        <p14:creationId xmlns:p14="http://schemas.microsoft.com/office/powerpoint/2010/main" val="310151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Task 2: identifying service users </a:t>
            </a:r>
            <a:br>
              <a:rPr lang="en-US" dirty="0"/>
            </a:br>
            <a:r>
              <a:rPr lang="en-US" dirty="0"/>
              <a:t>in vulnerable circumstances</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This part of the workshop involves:</a:t>
            </a:r>
          </a:p>
          <a:p>
            <a:pPr>
              <a:lnSpc>
                <a:spcPct val="110000"/>
              </a:lnSpc>
              <a:spcBef>
                <a:spcPts val="1600"/>
              </a:spcBef>
            </a:pPr>
            <a:r>
              <a:rPr lang="en-US" sz="2000" dirty="0"/>
              <a:t>Watching a video showing public service and third sector stakeholders discussing how they identify service users in vulnerable circumstances</a:t>
            </a:r>
          </a:p>
          <a:p>
            <a:pPr>
              <a:lnSpc>
                <a:spcPct val="110000"/>
              </a:lnSpc>
              <a:spcBef>
                <a:spcPts val="1600"/>
              </a:spcBef>
            </a:pPr>
            <a:r>
              <a:rPr lang="en-US" sz="2000" dirty="0"/>
              <a:t>Reading the extract in the Workbook (see Task 2) in which tips are provided for how to identify individuals who are experiencing vulnerability</a:t>
            </a:r>
          </a:p>
          <a:p>
            <a:pPr>
              <a:lnSpc>
                <a:spcPct val="110000"/>
              </a:lnSpc>
              <a:spcBef>
                <a:spcPts val="1600"/>
              </a:spcBef>
            </a:pPr>
            <a:r>
              <a:rPr lang="en-US" sz="2000" dirty="0"/>
              <a:t>Discussing what tools you currently use to identify service users in vulnerable circumstances and identifying areas for future development</a:t>
            </a:r>
          </a:p>
        </p:txBody>
      </p:sp>
    </p:spTree>
    <p:extLst>
      <p:ext uri="{BB962C8B-B14F-4D97-AF65-F5344CB8AC3E}">
        <p14:creationId xmlns:p14="http://schemas.microsoft.com/office/powerpoint/2010/main" val="3892756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GB" dirty="0"/>
              <a:t>Identifying </a:t>
            </a:r>
            <a:r>
              <a:rPr lang="en-US" dirty="0"/>
              <a:t>vulnerability</a:t>
            </a:r>
          </a:p>
        </p:txBody>
      </p:sp>
      <p:sp>
        <p:nvSpPr>
          <p:cNvPr id="3" name="Content Placeholder 2">
            <a:extLst>
              <a:ext uri="{FF2B5EF4-FFF2-40B4-BE49-F238E27FC236}">
                <a16:creationId xmlns:a16="http://schemas.microsoft.com/office/drawing/2014/main" id="{CF23F514-43F9-A245-473B-D82FEAF94867}"/>
              </a:ext>
            </a:extLst>
          </p:cNvPr>
          <p:cNvSpPr>
            <a:spLocks noGrp="1"/>
          </p:cNvSpPr>
          <p:nvPr>
            <p:ph idx="1"/>
          </p:nvPr>
        </p:nvSpPr>
        <p:spPr>
          <a:xfrm>
            <a:off x="1711567" y="3270738"/>
            <a:ext cx="9642232" cy="4009292"/>
          </a:xfrm>
        </p:spPr>
        <p:txBody>
          <a:bodyPr wrap="square" lIns="0" tIns="0" rIns="0" bIns="0">
            <a:noAutofit/>
          </a:bodyPr>
          <a:lstStyle/>
          <a:p>
            <a:pPr marL="0" indent="0">
              <a:lnSpc>
                <a:spcPct val="110000"/>
              </a:lnSpc>
              <a:spcBef>
                <a:spcPts val="1600"/>
              </a:spcBef>
              <a:buNone/>
            </a:pPr>
            <a:r>
              <a:rPr lang="en-US" sz="4800" b="1" dirty="0"/>
              <a:t>Identifying service users experiencing vulnerability</a:t>
            </a:r>
          </a:p>
        </p:txBody>
      </p:sp>
      <p:sp>
        <p:nvSpPr>
          <p:cNvPr id="4" name="Action Button: Forwards or Next 3">
            <a:hlinkClick r:id="rId3" highlightClick="1"/>
            <a:extLst>
              <a:ext uri="{FF2B5EF4-FFF2-40B4-BE49-F238E27FC236}">
                <a16:creationId xmlns:a16="http://schemas.microsoft.com/office/drawing/2014/main" id="{A01DADDD-6F3A-21F9-37B2-F4ABCB4B1CE4}"/>
              </a:ext>
            </a:extLst>
          </p:cNvPr>
          <p:cNvSpPr/>
          <p:nvPr/>
        </p:nvSpPr>
        <p:spPr>
          <a:xfrm>
            <a:off x="9894276" y="3622430"/>
            <a:ext cx="926123" cy="926123"/>
          </a:xfrm>
          <a:prstGeom prst="actionButtonForwardNext">
            <a:avLst/>
          </a:prstGeom>
          <a:solidFill>
            <a:srgbClr val="FFC000"/>
          </a:solidFill>
          <a:ln cap="rnd">
            <a:noFill/>
          </a:ln>
          <a:effectLst>
            <a:softEdge rad="0"/>
          </a:effectLst>
          <a:scene3d>
            <a:camera prst="orthographicFront"/>
            <a:lightRig rig="threePt" dir="t"/>
          </a:scene3d>
          <a:sp3d prstMaterial="matt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3865"/>
              </a:solidFill>
            </a:endParaRPr>
          </a:p>
        </p:txBody>
      </p:sp>
    </p:spTree>
    <p:extLst>
      <p:ext uri="{BB962C8B-B14F-4D97-AF65-F5344CB8AC3E}">
        <p14:creationId xmlns:p14="http://schemas.microsoft.com/office/powerpoint/2010/main" val="2427426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Task 2 </a:t>
            </a:r>
            <a:r>
              <a:rPr lang="en-GB" dirty="0"/>
              <a:t>discussion</a:t>
            </a:r>
            <a:endParaRPr lang="en-US" dirty="0"/>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Read the Workbook extracts for Task 2 and then discuss the following questions:</a:t>
            </a:r>
          </a:p>
          <a:p>
            <a:pPr>
              <a:lnSpc>
                <a:spcPct val="110000"/>
              </a:lnSpc>
              <a:spcBef>
                <a:spcPts val="1600"/>
              </a:spcBef>
            </a:pPr>
            <a:r>
              <a:rPr lang="en-US" sz="2000" dirty="0"/>
              <a:t>Reflect on challenging experiences you have had in terms of identifying whether someone was in vulnerable circumstances. What makes this issue so challenging?</a:t>
            </a:r>
          </a:p>
          <a:p>
            <a:pPr>
              <a:lnSpc>
                <a:spcPct val="110000"/>
              </a:lnSpc>
              <a:spcBef>
                <a:spcPts val="1600"/>
              </a:spcBef>
            </a:pPr>
            <a:r>
              <a:rPr lang="en-US" sz="2000" dirty="0"/>
              <a:t>What examples of good practice are you aware of in terms of approaches to identifying people in vulnerable circumstances?</a:t>
            </a:r>
          </a:p>
          <a:p>
            <a:pPr>
              <a:lnSpc>
                <a:spcPct val="110000"/>
              </a:lnSpc>
              <a:spcBef>
                <a:spcPts val="1600"/>
              </a:spcBef>
            </a:pPr>
            <a:r>
              <a:rPr lang="en-US" sz="2000" dirty="0"/>
              <a:t>To what extent do you currently use either self-disclosure or proactive-identification strategies to identify people?</a:t>
            </a:r>
          </a:p>
          <a:p>
            <a:pPr>
              <a:lnSpc>
                <a:spcPct val="110000"/>
              </a:lnSpc>
              <a:spcBef>
                <a:spcPts val="1600"/>
              </a:spcBef>
            </a:pPr>
            <a:r>
              <a:rPr lang="en-US" sz="2000" dirty="0"/>
              <a:t>What can you learn from the UK Regulators Network’s suggested approach to identifying vulnerability?</a:t>
            </a:r>
          </a:p>
        </p:txBody>
      </p:sp>
    </p:spTree>
    <p:extLst>
      <p:ext uri="{BB962C8B-B14F-4D97-AF65-F5344CB8AC3E}">
        <p14:creationId xmlns:p14="http://schemas.microsoft.com/office/powerpoint/2010/main" val="1022396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694B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0C50A9-7153-5EAD-D1F9-7DCCFF21532F}"/>
              </a:ext>
            </a:extLst>
          </p:cNvPr>
          <p:cNvSpPr txBox="1">
            <a:spLocks/>
          </p:cNvSpPr>
          <p:nvPr/>
        </p:nvSpPr>
        <p:spPr>
          <a:xfrm>
            <a:off x="1711567" y="3270738"/>
            <a:ext cx="9642232" cy="4009292"/>
          </a:xfrm>
          <a:prstGeom prst="rect">
            <a:avLst/>
          </a:prstGeom>
        </p:spPr>
        <p:txBody>
          <a:bodyPr wrap="square" lIns="0" tIns="0" rIns="0" b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1600"/>
              </a:spcBef>
              <a:buFont typeface="Arial" panose="020B0604020202020204" pitchFamily="34" charset="0"/>
              <a:buNone/>
            </a:pPr>
            <a:r>
              <a:rPr lang="en-US" sz="4800" b="1" dirty="0">
                <a:solidFill>
                  <a:srgbClr val="EDEAE5"/>
                </a:solidFill>
              </a:rPr>
              <a:t>Time for a break…</a:t>
            </a:r>
          </a:p>
        </p:txBody>
      </p:sp>
      <p:pic>
        <p:nvPicPr>
          <p:cNvPr id="5" name="Picture 4" descr="A person holding a cup of coffee&#10;&#10;Description automatically generated">
            <a:extLst>
              <a:ext uri="{FF2B5EF4-FFF2-40B4-BE49-F238E27FC236}">
                <a16:creationId xmlns:a16="http://schemas.microsoft.com/office/drawing/2014/main" id="{4D47ED18-A3EE-ED4B-373C-E92D587BDE4D}"/>
              </a:ext>
            </a:extLst>
          </p:cNvPr>
          <p:cNvPicPr>
            <a:picLocks noChangeAspect="1"/>
          </p:cNvPicPr>
          <p:nvPr/>
        </p:nvPicPr>
        <p:blipFill>
          <a:blip r:embed="rId2"/>
          <a:stretch>
            <a:fillRect/>
          </a:stretch>
        </p:blipFill>
        <p:spPr>
          <a:xfrm>
            <a:off x="6097716" y="2137719"/>
            <a:ext cx="6094284" cy="4720281"/>
          </a:xfrm>
          <a:prstGeom prst="rect">
            <a:avLst/>
          </a:prstGeom>
        </p:spPr>
      </p:pic>
    </p:spTree>
    <p:extLst>
      <p:ext uri="{BB962C8B-B14F-4D97-AF65-F5344CB8AC3E}">
        <p14:creationId xmlns:p14="http://schemas.microsoft.com/office/powerpoint/2010/main" val="3802034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Task 3: supporting service users </a:t>
            </a:r>
            <a:br>
              <a:rPr lang="en-US" dirty="0"/>
            </a:br>
            <a:r>
              <a:rPr lang="en-US" dirty="0"/>
              <a:t>in vulnerable circumstances</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This part of the workshop involves:</a:t>
            </a:r>
          </a:p>
          <a:p>
            <a:pPr>
              <a:lnSpc>
                <a:spcPct val="110000"/>
              </a:lnSpc>
              <a:spcBef>
                <a:spcPts val="1600"/>
              </a:spcBef>
            </a:pPr>
            <a:r>
              <a:rPr lang="en-US" sz="2000" dirty="0"/>
              <a:t>Watching a video showing public service and third sector stakeholders discussing how they support service users in vulnerable circumstances</a:t>
            </a:r>
          </a:p>
          <a:p>
            <a:pPr>
              <a:lnSpc>
                <a:spcPct val="110000"/>
              </a:lnSpc>
              <a:spcBef>
                <a:spcPts val="1600"/>
              </a:spcBef>
            </a:pPr>
            <a:r>
              <a:rPr lang="en-US" sz="2000" dirty="0"/>
              <a:t>Reading the extracts in the Workbook (see Task 3) in which approaches to supporting service users in vulnerable circumstances are discussed</a:t>
            </a:r>
          </a:p>
          <a:p>
            <a:pPr>
              <a:lnSpc>
                <a:spcPct val="110000"/>
              </a:lnSpc>
              <a:spcBef>
                <a:spcPts val="1600"/>
              </a:spcBef>
            </a:pPr>
            <a:r>
              <a:rPr lang="en-US" sz="2000" dirty="0"/>
              <a:t>Discussing how you currently support service users in vulnerable circumstances and identifying areas for future development</a:t>
            </a:r>
          </a:p>
        </p:txBody>
      </p:sp>
    </p:spTree>
    <p:extLst>
      <p:ext uri="{BB962C8B-B14F-4D97-AF65-F5344CB8AC3E}">
        <p14:creationId xmlns:p14="http://schemas.microsoft.com/office/powerpoint/2010/main" val="311300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GB" dirty="0"/>
              <a:t>Supporting service users</a:t>
            </a:r>
            <a:endParaRPr lang="en-US" dirty="0"/>
          </a:p>
        </p:txBody>
      </p:sp>
      <p:sp>
        <p:nvSpPr>
          <p:cNvPr id="3" name="Content Placeholder 2">
            <a:extLst>
              <a:ext uri="{FF2B5EF4-FFF2-40B4-BE49-F238E27FC236}">
                <a16:creationId xmlns:a16="http://schemas.microsoft.com/office/drawing/2014/main" id="{CF23F514-43F9-A245-473B-D82FEAF94867}"/>
              </a:ext>
            </a:extLst>
          </p:cNvPr>
          <p:cNvSpPr>
            <a:spLocks noGrp="1"/>
          </p:cNvSpPr>
          <p:nvPr>
            <p:ph idx="1"/>
          </p:nvPr>
        </p:nvSpPr>
        <p:spPr>
          <a:xfrm>
            <a:off x="1711567" y="3270738"/>
            <a:ext cx="9642232" cy="4009292"/>
          </a:xfrm>
        </p:spPr>
        <p:txBody>
          <a:bodyPr wrap="square" lIns="0" tIns="0" rIns="0" bIns="0">
            <a:noAutofit/>
          </a:bodyPr>
          <a:lstStyle/>
          <a:p>
            <a:pPr marL="0" indent="0">
              <a:lnSpc>
                <a:spcPct val="110000"/>
              </a:lnSpc>
              <a:spcBef>
                <a:spcPts val="1600"/>
              </a:spcBef>
              <a:buNone/>
            </a:pPr>
            <a:r>
              <a:rPr lang="en-US" sz="4800" b="1" dirty="0"/>
              <a:t>Supporting service users experiencing vulnerability</a:t>
            </a:r>
          </a:p>
        </p:txBody>
      </p:sp>
      <p:sp>
        <p:nvSpPr>
          <p:cNvPr id="4" name="Action Button: Forwards or Next 3">
            <a:hlinkClick r:id="rId3" highlightClick="1"/>
            <a:extLst>
              <a:ext uri="{FF2B5EF4-FFF2-40B4-BE49-F238E27FC236}">
                <a16:creationId xmlns:a16="http://schemas.microsoft.com/office/drawing/2014/main" id="{A01DADDD-6F3A-21F9-37B2-F4ABCB4B1CE4}"/>
              </a:ext>
            </a:extLst>
          </p:cNvPr>
          <p:cNvSpPr/>
          <p:nvPr/>
        </p:nvSpPr>
        <p:spPr>
          <a:xfrm>
            <a:off x="9820706" y="3622430"/>
            <a:ext cx="926123" cy="926123"/>
          </a:xfrm>
          <a:prstGeom prst="actionButtonForwardNext">
            <a:avLst/>
          </a:prstGeom>
          <a:solidFill>
            <a:srgbClr val="FFC000"/>
          </a:solidFill>
          <a:ln cap="rnd">
            <a:noFill/>
          </a:ln>
          <a:effectLst>
            <a:softEdge rad="0"/>
          </a:effectLst>
          <a:scene3d>
            <a:camera prst="orthographicFront"/>
            <a:lightRig rig="threePt" dir="t"/>
          </a:scene3d>
          <a:sp3d prstMaterial="matt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3865"/>
              </a:solidFill>
            </a:endParaRPr>
          </a:p>
        </p:txBody>
      </p:sp>
    </p:spTree>
    <p:extLst>
      <p:ext uri="{BB962C8B-B14F-4D97-AF65-F5344CB8AC3E}">
        <p14:creationId xmlns:p14="http://schemas.microsoft.com/office/powerpoint/2010/main" val="1351324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Group discussion</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Read the Workbook extracts for Task 3 and then discuss the following questions:</a:t>
            </a:r>
          </a:p>
          <a:p>
            <a:pPr>
              <a:lnSpc>
                <a:spcPct val="110000"/>
              </a:lnSpc>
              <a:spcBef>
                <a:spcPts val="1600"/>
              </a:spcBef>
            </a:pPr>
            <a:r>
              <a:rPr lang="en-US" sz="2000" dirty="0"/>
              <a:t>What do you do to support service users who have been identified as being in vulnerable circumstances?</a:t>
            </a:r>
          </a:p>
          <a:p>
            <a:pPr>
              <a:lnSpc>
                <a:spcPct val="110000"/>
              </a:lnSpc>
              <a:spcBef>
                <a:spcPts val="1600"/>
              </a:spcBef>
            </a:pPr>
            <a:r>
              <a:rPr lang="en-US" sz="2000" dirty="0"/>
              <a:t>Are the services you provide designed to meet the needs of people who are in vulnerable circumstances?</a:t>
            </a:r>
          </a:p>
          <a:p>
            <a:pPr>
              <a:lnSpc>
                <a:spcPct val="110000"/>
              </a:lnSpc>
              <a:spcBef>
                <a:spcPts val="1600"/>
              </a:spcBef>
            </a:pPr>
            <a:r>
              <a:rPr lang="en-US" sz="2000" dirty="0"/>
              <a:t>How could services be designed – or adapted – to better meet such service users?</a:t>
            </a:r>
          </a:p>
          <a:p>
            <a:pPr>
              <a:lnSpc>
                <a:spcPct val="110000"/>
              </a:lnSpc>
              <a:spcBef>
                <a:spcPts val="1600"/>
              </a:spcBef>
            </a:pPr>
            <a:r>
              <a:rPr lang="en-US" sz="2000" dirty="0"/>
              <a:t>Is there potential for collaborative working with third sector </a:t>
            </a:r>
            <a:r>
              <a:rPr lang="en-US" sz="2000" dirty="0" err="1"/>
              <a:t>organisations</a:t>
            </a:r>
            <a:r>
              <a:rPr lang="en-US" sz="2000" dirty="0"/>
              <a:t> providing advice and advocacy services to help enhance support for users in vulnerable circumstances?</a:t>
            </a:r>
          </a:p>
        </p:txBody>
      </p:sp>
    </p:spTree>
    <p:extLst>
      <p:ext uri="{BB962C8B-B14F-4D97-AF65-F5344CB8AC3E}">
        <p14:creationId xmlns:p14="http://schemas.microsoft.com/office/powerpoint/2010/main" val="1597557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Task 4: reflecting on learning </a:t>
            </a:r>
            <a:br>
              <a:rPr lang="en-US" dirty="0"/>
            </a:br>
            <a:r>
              <a:rPr lang="en-US" dirty="0"/>
              <a:t>and planning for change</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This part of the workshop involves:</a:t>
            </a:r>
          </a:p>
          <a:p>
            <a:pPr>
              <a:lnSpc>
                <a:spcPct val="110000"/>
              </a:lnSpc>
              <a:spcBef>
                <a:spcPts val="1600"/>
              </a:spcBef>
            </a:pPr>
            <a:r>
              <a:rPr lang="en-US" sz="2000" dirty="0"/>
              <a:t>Watching a video showing public service and third sector stakeholders discussing challenges and priorities for tackling vulnerability </a:t>
            </a:r>
          </a:p>
          <a:p>
            <a:pPr>
              <a:lnSpc>
                <a:spcPct val="110000"/>
              </a:lnSpc>
              <a:spcBef>
                <a:spcPts val="1600"/>
              </a:spcBef>
            </a:pPr>
            <a:r>
              <a:rPr lang="en-US" sz="2000" dirty="0"/>
              <a:t>Reflecting on and making notes in the Workbook (see Task 4) regarding what you have learned in the course of the workshop</a:t>
            </a:r>
          </a:p>
          <a:p>
            <a:pPr>
              <a:lnSpc>
                <a:spcPct val="110000"/>
              </a:lnSpc>
              <a:spcBef>
                <a:spcPts val="1600"/>
              </a:spcBef>
            </a:pPr>
            <a:r>
              <a:rPr lang="en-US" sz="2000" dirty="0"/>
              <a:t>Discussing any actions that might arise for you and your </a:t>
            </a:r>
            <a:r>
              <a:rPr lang="en-US" sz="2000" dirty="0" err="1"/>
              <a:t>organisation</a:t>
            </a:r>
            <a:r>
              <a:rPr lang="en-US" sz="2000" dirty="0"/>
              <a:t> after the workshop</a:t>
            </a:r>
          </a:p>
        </p:txBody>
      </p:sp>
    </p:spTree>
    <p:extLst>
      <p:ext uri="{BB962C8B-B14F-4D97-AF65-F5344CB8AC3E}">
        <p14:creationId xmlns:p14="http://schemas.microsoft.com/office/powerpoint/2010/main" val="3002647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a:lnSpc>
                <a:spcPct val="110000"/>
              </a:lnSpc>
              <a:spcBef>
                <a:spcPts val="1600"/>
              </a:spcBef>
            </a:pPr>
            <a:r>
              <a:rPr lang="en-US" sz="2000" dirty="0"/>
              <a:t>These workshop materials have been produced as part of a collaborative project involving Prof Gill (University of Glasgow), Prof Creutzfeldt (University of Kent), the Scottish Public Services Ombudsman and the Northern Ireland Public Services Ombudsman.</a:t>
            </a:r>
          </a:p>
          <a:p>
            <a:pPr>
              <a:lnSpc>
                <a:spcPct val="110000"/>
              </a:lnSpc>
              <a:spcBef>
                <a:spcPts val="1600"/>
              </a:spcBef>
            </a:pPr>
            <a:r>
              <a:rPr lang="en-US" sz="2000" dirty="0"/>
              <a:t>The project’s aim was to develop workshop materials, aimed at public service providers, to enhance how service providers identify when service users need extra help to access services and to suggest appropriate ways in which support could be provided to meet such needs.</a:t>
            </a:r>
          </a:p>
          <a:p>
            <a:pPr>
              <a:lnSpc>
                <a:spcPct val="110000"/>
              </a:lnSpc>
              <a:spcBef>
                <a:spcPts val="1600"/>
              </a:spcBef>
            </a:pPr>
            <a:r>
              <a:rPr lang="en-US" sz="2000" dirty="0"/>
              <a:t>The workshop materials are free to use and aim to help raise awareness, understanding, and support for individuals whose circumstances might lead to them being less able to fully access public services.</a:t>
            </a:r>
          </a:p>
        </p:txBody>
      </p:sp>
    </p:spTree>
    <p:extLst>
      <p:ext uri="{BB962C8B-B14F-4D97-AF65-F5344CB8AC3E}">
        <p14:creationId xmlns:p14="http://schemas.microsoft.com/office/powerpoint/2010/main" val="4118937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GB" dirty="0"/>
              <a:t>Reflecting on learning and change</a:t>
            </a:r>
            <a:endParaRPr lang="en-US" dirty="0"/>
          </a:p>
        </p:txBody>
      </p:sp>
      <p:sp>
        <p:nvSpPr>
          <p:cNvPr id="3" name="Content Placeholder 2">
            <a:extLst>
              <a:ext uri="{FF2B5EF4-FFF2-40B4-BE49-F238E27FC236}">
                <a16:creationId xmlns:a16="http://schemas.microsoft.com/office/drawing/2014/main" id="{CF23F514-43F9-A245-473B-D82FEAF94867}"/>
              </a:ext>
            </a:extLst>
          </p:cNvPr>
          <p:cNvSpPr>
            <a:spLocks noGrp="1"/>
          </p:cNvSpPr>
          <p:nvPr>
            <p:ph idx="1"/>
          </p:nvPr>
        </p:nvSpPr>
        <p:spPr>
          <a:xfrm>
            <a:off x="1711567" y="3270738"/>
            <a:ext cx="9642232" cy="4009292"/>
          </a:xfrm>
        </p:spPr>
        <p:txBody>
          <a:bodyPr wrap="square" lIns="0" tIns="0" rIns="0" bIns="0">
            <a:noAutofit/>
          </a:bodyPr>
          <a:lstStyle/>
          <a:p>
            <a:pPr marL="0" indent="0">
              <a:lnSpc>
                <a:spcPct val="110000"/>
              </a:lnSpc>
              <a:spcBef>
                <a:spcPts val="1600"/>
              </a:spcBef>
              <a:buNone/>
            </a:pPr>
            <a:r>
              <a:rPr lang="en-US" sz="4800" b="1" dirty="0"/>
              <a:t>Reflections and </a:t>
            </a:r>
            <a:br>
              <a:rPr lang="en-US" sz="4800" b="1" dirty="0"/>
            </a:br>
            <a:r>
              <a:rPr lang="en-US" sz="4800" b="1" dirty="0"/>
              <a:t>taking action</a:t>
            </a:r>
          </a:p>
        </p:txBody>
      </p:sp>
      <p:sp>
        <p:nvSpPr>
          <p:cNvPr id="4" name="Action Button: Forwards or Next 3">
            <a:hlinkClick r:id="rId3" highlightClick="1"/>
            <a:extLst>
              <a:ext uri="{FF2B5EF4-FFF2-40B4-BE49-F238E27FC236}">
                <a16:creationId xmlns:a16="http://schemas.microsoft.com/office/drawing/2014/main" id="{A01DADDD-6F3A-21F9-37B2-F4ABCB4B1CE4}"/>
              </a:ext>
            </a:extLst>
          </p:cNvPr>
          <p:cNvSpPr/>
          <p:nvPr/>
        </p:nvSpPr>
        <p:spPr>
          <a:xfrm>
            <a:off x="6877001" y="3681046"/>
            <a:ext cx="926123" cy="926123"/>
          </a:xfrm>
          <a:prstGeom prst="actionButtonForwardNext">
            <a:avLst/>
          </a:prstGeom>
          <a:solidFill>
            <a:srgbClr val="FFC000"/>
          </a:solidFill>
          <a:ln cap="rnd">
            <a:noFill/>
          </a:ln>
          <a:effectLst>
            <a:softEdge rad="0"/>
          </a:effectLst>
          <a:scene3d>
            <a:camera prst="orthographicFront"/>
            <a:lightRig rig="threePt" dir="t"/>
          </a:scene3d>
          <a:sp3d prstMaterial="matt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3865"/>
              </a:solidFill>
            </a:endParaRPr>
          </a:p>
        </p:txBody>
      </p:sp>
    </p:spTree>
    <p:extLst>
      <p:ext uri="{BB962C8B-B14F-4D97-AF65-F5344CB8AC3E}">
        <p14:creationId xmlns:p14="http://schemas.microsoft.com/office/powerpoint/2010/main" val="2497339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Individual reflection</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3692768"/>
            <a:ext cx="9642232" cy="3165231"/>
          </a:xfrm>
        </p:spPr>
        <p:txBody>
          <a:bodyPr wrap="square" lIns="0" tIns="0" rIns="0" bIns="0">
            <a:noAutofit/>
          </a:bodyPr>
          <a:lstStyle/>
          <a:p>
            <a:pPr>
              <a:lnSpc>
                <a:spcPct val="110000"/>
              </a:lnSpc>
              <a:spcBef>
                <a:spcPts val="1600"/>
              </a:spcBef>
            </a:pPr>
            <a:r>
              <a:rPr lang="en-US" sz="3600" b="1" dirty="0"/>
              <a:t>Complete the individual reflection in the Workbook (see Task 4)</a:t>
            </a:r>
          </a:p>
        </p:txBody>
      </p:sp>
    </p:spTree>
    <p:extLst>
      <p:ext uri="{BB962C8B-B14F-4D97-AF65-F5344CB8AC3E}">
        <p14:creationId xmlns:p14="http://schemas.microsoft.com/office/powerpoint/2010/main" val="33268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Group discussion</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After you have completed the individual reflection, discuss the following questions:</a:t>
            </a:r>
          </a:p>
          <a:p>
            <a:pPr>
              <a:lnSpc>
                <a:spcPct val="110000"/>
              </a:lnSpc>
              <a:spcBef>
                <a:spcPts val="1600"/>
              </a:spcBef>
            </a:pPr>
            <a:r>
              <a:rPr lang="en-US" sz="2000" dirty="0"/>
              <a:t>What are the current strengths and weaknesses of your </a:t>
            </a:r>
            <a:r>
              <a:rPr lang="en-US" sz="2000" dirty="0" err="1"/>
              <a:t>organisation</a:t>
            </a:r>
            <a:r>
              <a:rPr lang="en-US" sz="2000" dirty="0"/>
              <a:t> in relation to identifying and supporting service users in vulnerable circumstances?</a:t>
            </a:r>
          </a:p>
          <a:p>
            <a:pPr>
              <a:lnSpc>
                <a:spcPct val="110000"/>
              </a:lnSpc>
              <a:spcBef>
                <a:spcPts val="1600"/>
              </a:spcBef>
            </a:pPr>
            <a:r>
              <a:rPr lang="en-US" sz="2000" dirty="0"/>
              <a:t>Are there any immediate actions that could be taken and implemented straight away (quick wins)?</a:t>
            </a:r>
          </a:p>
          <a:p>
            <a:pPr>
              <a:lnSpc>
                <a:spcPct val="110000"/>
              </a:lnSpc>
              <a:spcBef>
                <a:spcPts val="1600"/>
              </a:spcBef>
            </a:pPr>
            <a:r>
              <a:rPr lang="en-US" sz="2000" dirty="0"/>
              <a:t>Are any medium- and longer-term actions required? If so, what are they and how will they be taken forward?</a:t>
            </a:r>
          </a:p>
        </p:txBody>
      </p:sp>
    </p:spTree>
    <p:extLst>
      <p:ext uri="{BB962C8B-B14F-4D97-AF65-F5344CB8AC3E}">
        <p14:creationId xmlns:p14="http://schemas.microsoft.com/office/powerpoint/2010/main" val="539558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Feedback</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b="1" dirty="0"/>
              <a:t>Thank you for </a:t>
            </a:r>
            <a:r>
              <a:rPr lang="en-US" b="1" dirty="0" err="1"/>
              <a:t>organising</a:t>
            </a:r>
            <a:r>
              <a:rPr lang="en-US" b="1" dirty="0"/>
              <a:t> and attending this workshop.</a:t>
            </a:r>
          </a:p>
          <a:p>
            <a:pPr marL="0" indent="0">
              <a:lnSpc>
                <a:spcPct val="110000"/>
              </a:lnSpc>
              <a:spcBef>
                <a:spcPts val="1600"/>
              </a:spcBef>
              <a:buNone/>
            </a:pPr>
            <a:endParaRPr lang="en-US" b="1" dirty="0"/>
          </a:p>
          <a:p>
            <a:pPr marL="0" indent="0">
              <a:lnSpc>
                <a:spcPct val="110000"/>
              </a:lnSpc>
              <a:spcBef>
                <a:spcPts val="1600"/>
              </a:spcBef>
              <a:buNone/>
            </a:pPr>
            <a:r>
              <a:rPr lang="en-US" dirty="0"/>
              <a:t>Please send feedback on how you found the developmental workshop resources and whether you found them useful to: Chris Gill, Professor of Socio-Legal Studies, University of Glasgow, </a:t>
            </a:r>
            <a:r>
              <a:rPr lang="en-US" b="1" dirty="0" err="1"/>
              <a:t>chris.gill@glasgow.ac.uk</a:t>
            </a:r>
            <a:endParaRPr lang="en-US" dirty="0"/>
          </a:p>
        </p:txBody>
      </p:sp>
    </p:spTree>
    <p:extLst>
      <p:ext uri="{BB962C8B-B14F-4D97-AF65-F5344CB8AC3E}">
        <p14:creationId xmlns:p14="http://schemas.microsoft.com/office/powerpoint/2010/main" val="574897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The context for this workshop</a:t>
            </a:r>
          </a:p>
        </p:txBody>
      </p:sp>
      <p:sp>
        <p:nvSpPr>
          <p:cNvPr id="3" name="Content Placeholder 2">
            <a:extLst>
              <a:ext uri="{FF2B5EF4-FFF2-40B4-BE49-F238E27FC236}">
                <a16:creationId xmlns:a16="http://schemas.microsoft.com/office/drawing/2014/main" id="{8A95E25D-AA8B-2AC7-FC3F-944C17D39B30}"/>
              </a:ext>
            </a:extLst>
          </p:cNvPr>
          <p:cNvSpPr>
            <a:spLocks noGrp="1"/>
          </p:cNvSpPr>
          <p:nvPr>
            <p:ph idx="1"/>
          </p:nvPr>
        </p:nvSpPr>
        <p:spPr>
          <a:xfrm>
            <a:off x="1711567" y="3270738"/>
            <a:ext cx="9642232" cy="4009292"/>
          </a:xfrm>
        </p:spPr>
        <p:txBody>
          <a:bodyPr wrap="square" lIns="0" tIns="0" rIns="0" bIns="0">
            <a:noAutofit/>
          </a:bodyPr>
          <a:lstStyle/>
          <a:p>
            <a:pPr marL="0" indent="0">
              <a:lnSpc>
                <a:spcPct val="110000"/>
              </a:lnSpc>
              <a:spcBef>
                <a:spcPts val="1600"/>
              </a:spcBef>
              <a:buNone/>
            </a:pPr>
            <a:r>
              <a:rPr lang="en-US" sz="4800" b="1" dirty="0"/>
              <a:t>Background to the project </a:t>
            </a:r>
          </a:p>
          <a:p>
            <a:pPr marL="0" indent="0">
              <a:lnSpc>
                <a:spcPct val="110000"/>
              </a:lnSpc>
              <a:spcBef>
                <a:spcPts val="1600"/>
              </a:spcBef>
              <a:buNone/>
            </a:pPr>
            <a:endParaRPr lang="en-US" sz="4800" b="1" dirty="0"/>
          </a:p>
        </p:txBody>
      </p:sp>
      <p:pic>
        <p:nvPicPr>
          <p:cNvPr id="5" name="Picture 4">
            <a:hlinkClick r:id="rId2"/>
            <a:extLst>
              <a:ext uri="{FF2B5EF4-FFF2-40B4-BE49-F238E27FC236}">
                <a16:creationId xmlns:a16="http://schemas.microsoft.com/office/drawing/2014/main" id="{B2D40953-67BE-DD54-1539-A28F45F48175}"/>
              </a:ext>
            </a:extLst>
          </p:cNvPr>
          <p:cNvPicPr>
            <a:picLocks noChangeAspect="1"/>
          </p:cNvPicPr>
          <p:nvPr/>
        </p:nvPicPr>
        <p:blipFill>
          <a:blip r:embed="rId3"/>
          <a:stretch>
            <a:fillRect/>
          </a:stretch>
        </p:blipFill>
        <p:spPr>
          <a:xfrm>
            <a:off x="9617553" y="3149917"/>
            <a:ext cx="957155" cy="957155"/>
          </a:xfrm>
          <a:prstGeom prst="rect">
            <a:avLst/>
          </a:prstGeom>
        </p:spPr>
      </p:pic>
    </p:spTree>
    <p:extLst>
      <p:ext uri="{BB962C8B-B14F-4D97-AF65-F5344CB8AC3E}">
        <p14:creationId xmlns:p14="http://schemas.microsoft.com/office/powerpoint/2010/main" val="4248522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normAutofit/>
          </a:bodyPr>
          <a:lstStyle/>
          <a:p>
            <a:r>
              <a:rPr lang="en-US" sz="3600" dirty="0"/>
              <a:t>“To be human is to be universally </a:t>
            </a:r>
            <a:br>
              <a:rPr lang="en-US" sz="3600" dirty="0"/>
            </a:br>
            <a:r>
              <a:rPr lang="en-US" sz="3600" dirty="0"/>
              <a:t>and constantly vulnerable”</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848708"/>
            <a:ext cx="9642232" cy="4009292"/>
          </a:xfrm>
        </p:spPr>
        <p:txBody>
          <a:bodyPr wrap="square" lIns="0" tIns="0" rIns="0" bIns="0">
            <a:noAutofit/>
          </a:bodyPr>
          <a:lstStyle/>
          <a:p>
            <a:pPr marL="0" indent="0">
              <a:lnSpc>
                <a:spcPct val="110000"/>
              </a:lnSpc>
              <a:spcBef>
                <a:spcPts val="1600"/>
              </a:spcBef>
              <a:buNone/>
            </a:pPr>
            <a:r>
              <a:rPr lang="en-US" sz="2400" dirty="0"/>
              <a:t>“I view both vulnerability and dependence as universal…These terms do not designate individuals as aberrant and deficient but, quite the contrary, exemplify the human condition… Dependency is most evident when we are infants and children, but while we may be more or less dependent at any given stage, dependency is present in some form and to some degree throughout our lives.”</a:t>
            </a:r>
          </a:p>
          <a:p>
            <a:pPr marL="0" indent="0" algn="r">
              <a:lnSpc>
                <a:spcPct val="110000"/>
              </a:lnSpc>
              <a:spcBef>
                <a:spcPts val="1600"/>
              </a:spcBef>
              <a:buNone/>
            </a:pPr>
            <a:r>
              <a:rPr lang="en-US" sz="1800" b="1" dirty="0"/>
              <a:t>Professor Martha Fineman</a:t>
            </a:r>
          </a:p>
        </p:txBody>
      </p:sp>
    </p:spTree>
    <p:extLst>
      <p:ext uri="{BB962C8B-B14F-4D97-AF65-F5344CB8AC3E}">
        <p14:creationId xmlns:p14="http://schemas.microsoft.com/office/powerpoint/2010/main" val="41041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noAutofit/>
          </a:bodyPr>
          <a:lstStyle/>
          <a:p>
            <a:r>
              <a:rPr lang="en-US" sz="4000" dirty="0"/>
              <a:t>Why it matters – the importance of </a:t>
            </a:r>
            <a:r>
              <a:rPr lang="en-US" sz="4000" dirty="0" err="1"/>
              <a:t>recognising</a:t>
            </a:r>
            <a:r>
              <a:rPr lang="en-US" sz="4000" dirty="0"/>
              <a:t> vulnerability and needs</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848708"/>
            <a:ext cx="4079632" cy="4009292"/>
          </a:xfrm>
        </p:spPr>
        <p:txBody>
          <a:bodyPr wrap="square" lIns="0" tIns="0" rIns="0" bIns="0">
            <a:noAutofit/>
          </a:bodyPr>
          <a:lstStyle/>
          <a:p>
            <a:pPr marL="0" indent="0">
              <a:lnSpc>
                <a:spcPct val="110000"/>
              </a:lnSpc>
              <a:spcBef>
                <a:spcPts val="1600"/>
              </a:spcBef>
              <a:buNone/>
            </a:pPr>
            <a:r>
              <a:rPr lang="en-US" sz="2400" dirty="0"/>
              <a:t>“Vulnerability sounds like truth and feels like courage. Truth and courage aren't always comfortable, but they're never weakness.”</a:t>
            </a:r>
          </a:p>
          <a:p>
            <a:pPr marL="0" indent="0" algn="r">
              <a:lnSpc>
                <a:spcPct val="110000"/>
              </a:lnSpc>
              <a:spcBef>
                <a:spcPts val="1600"/>
              </a:spcBef>
              <a:buNone/>
            </a:pPr>
            <a:r>
              <a:rPr lang="en-US" sz="1800" b="1" dirty="0" err="1"/>
              <a:t>Brené</a:t>
            </a:r>
            <a:r>
              <a:rPr lang="en-US" sz="1800" b="1" dirty="0"/>
              <a:t> Brown</a:t>
            </a:r>
          </a:p>
        </p:txBody>
      </p:sp>
      <p:graphicFrame>
        <p:nvGraphicFramePr>
          <p:cNvPr id="21" name="Diagram 20">
            <a:extLst>
              <a:ext uri="{FF2B5EF4-FFF2-40B4-BE49-F238E27FC236}">
                <a16:creationId xmlns:a16="http://schemas.microsoft.com/office/drawing/2014/main" id="{1807D8C9-CACC-0942-5B50-02BE37FC0F6E}"/>
              </a:ext>
            </a:extLst>
          </p:cNvPr>
          <p:cNvGraphicFramePr/>
          <p:nvPr>
            <p:extLst>
              <p:ext uri="{D42A27DB-BD31-4B8C-83A1-F6EECF244321}">
                <p14:modId xmlns:p14="http://schemas.microsoft.com/office/powerpoint/2010/main" val="3376873458"/>
              </p:ext>
            </p:extLst>
          </p:nvPr>
        </p:nvGraphicFramePr>
        <p:xfrm>
          <a:off x="6096001" y="1934309"/>
          <a:ext cx="5519162" cy="47128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8376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Introduction: workshop content</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a:lnSpc>
                <a:spcPct val="110000"/>
              </a:lnSpc>
              <a:spcBef>
                <a:spcPts val="1600"/>
              </a:spcBef>
            </a:pPr>
            <a:r>
              <a:rPr lang="en-US" sz="2400" dirty="0"/>
              <a:t>Task 1: What do we mean by vulnerability?</a:t>
            </a:r>
          </a:p>
          <a:p>
            <a:pPr>
              <a:lnSpc>
                <a:spcPct val="110000"/>
              </a:lnSpc>
              <a:spcBef>
                <a:spcPts val="1600"/>
              </a:spcBef>
            </a:pPr>
            <a:r>
              <a:rPr lang="en-US" sz="2400" dirty="0"/>
              <a:t>Task 2: Identifying service users who may be in vulnerable circumstances</a:t>
            </a:r>
          </a:p>
          <a:p>
            <a:pPr>
              <a:lnSpc>
                <a:spcPct val="110000"/>
              </a:lnSpc>
              <a:spcBef>
                <a:spcPts val="1600"/>
              </a:spcBef>
            </a:pPr>
            <a:r>
              <a:rPr lang="en-US" sz="2400" dirty="0"/>
              <a:t>Task 3: Providing support to services users identified as being in vulnerable circumstances</a:t>
            </a:r>
          </a:p>
          <a:p>
            <a:pPr>
              <a:lnSpc>
                <a:spcPct val="110000"/>
              </a:lnSpc>
              <a:spcBef>
                <a:spcPts val="1600"/>
              </a:spcBef>
            </a:pPr>
            <a:r>
              <a:rPr lang="en-US" sz="2400" dirty="0"/>
              <a:t>Task 4: Reflection on learning and planning for change</a:t>
            </a:r>
          </a:p>
        </p:txBody>
      </p:sp>
    </p:spTree>
    <p:extLst>
      <p:ext uri="{BB962C8B-B14F-4D97-AF65-F5344CB8AC3E}">
        <p14:creationId xmlns:p14="http://schemas.microsoft.com/office/powerpoint/2010/main" val="2215336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Introducing our video speakers</a:t>
            </a:r>
          </a:p>
        </p:txBody>
      </p:sp>
      <p:sp>
        <p:nvSpPr>
          <p:cNvPr id="3" name="Content Placeholder 2">
            <a:extLst>
              <a:ext uri="{FF2B5EF4-FFF2-40B4-BE49-F238E27FC236}">
                <a16:creationId xmlns:a16="http://schemas.microsoft.com/office/drawing/2014/main" id="{CF23F514-43F9-A245-473B-D82FEAF94867}"/>
              </a:ext>
            </a:extLst>
          </p:cNvPr>
          <p:cNvSpPr>
            <a:spLocks noGrp="1"/>
          </p:cNvSpPr>
          <p:nvPr>
            <p:ph idx="1"/>
          </p:nvPr>
        </p:nvSpPr>
        <p:spPr>
          <a:xfrm>
            <a:off x="1711567" y="3270738"/>
            <a:ext cx="9642232" cy="4009292"/>
          </a:xfrm>
        </p:spPr>
        <p:txBody>
          <a:bodyPr wrap="square" lIns="0" tIns="0" rIns="0" bIns="0">
            <a:noAutofit/>
          </a:bodyPr>
          <a:lstStyle/>
          <a:p>
            <a:pPr marL="0" indent="0">
              <a:lnSpc>
                <a:spcPct val="110000"/>
              </a:lnSpc>
              <a:spcBef>
                <a:spcPts val="1600"/>
              </a:spcBef>
              <a:buNone/>
            </a:pPr>
            <a:r>
              <a:rPr lang="en-US" sz="4800" b="1" dirty="0"/>
              <a:t>Perspectives on vulnerability</a:t>
            </a:r>
          </a:p>
        </p:txBody>
      </p:sp>
      <p:sp>
        <p:nvSpPr>
          <p:cNvPr id="4" name="Action Button: Forwards or Next 3">
            <a:hlinkClick r:id="rId2" highlightClick="1"/>
            <a:extLst>
              <a:ext uri="{FF2B5EF4-FFF2-40B4-BE49-F238E27FC236}">
                <a16:creationId xmlns:a16="http://schemas.microsoft.com/office/drawing/2014/main" id="{CB01AC2A-82B8-02BD-2569-91B3556BEBF4}"/>
              </a:ext>
            </a:extLst>
          </p:cNvPr>
          <p:cNvSpPr/>
          <p:nvPr/>
        </p:nvSpPr>
        <p:spPr>
          <a:xfrm>
            <a:off x="10323723" y="3187537"/>
            <a:ext cx="926123" cy="926123"/>
          </a:xfrm>
          <a:prstGeom prst="actionButtonForwardNext">
            <a:avLst/>
          </a:prstGeom>
          <a:solidFill>
            <a:srgbClr val="FFC000"/>
          </a:solidFill>
          <a:ln cap="rnd">
            <a:noFill/>
          </a:ln>
          <a:effectLst>
            <a:softEdge rad="0"/>
          </a:effectLst>
          <a:scene3d>
            <a:camera prst="orthographicFront"/>
            <a:lightRig rig="threePt" dir="t"/>
          </a:scene3d>
          <a:sp3d prstMaterial="matt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3865"/>
              </a:solidFill>
            </a:endParaRPr>
          </a:p>
        </p:txBody>
      </p:sp>
    </p:spTree>
    <p:extLst>
      <p:ext uri="{BB962C8B-B14F-4D97-AF65-F5344CB8AC3E}">
        <p14:creationId xmlns:p14="http://schemas.microsoft.com/office/powerpoint/2010/main" val="45873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Task 1: what is vulnerability?</a:t>
            </a:r>
          </a:p>
        </p:txBody>
      </p:sp>
      <p:sp>
        <p:nvSpPr>
          <p:cNvPr id="3" name="Content Placeholder 2">
            <a:extLst>
              <a:ext uri="{FF2B5EF4-FFF2-40B4-BE49-F238E27FC236}">
                <a16:creationId xmlns:a16="http://schemas.microsoft.com/office/drawing/2014/main" id="{635B6C00-3148-2D4F-4714-573DA0848FAF}"/>
              </a:ext>
            </a:extLst>
          </p:cNvPr>
          <p:cNvSpPr>
            <a:spLocks noGrp="1"/>
          </p:cNvSpPr>
          <p:nvPr>
            <p:ph idx="1"/>
          </p:nvPr>
        </p:nvSpPr>
        <p:spPr>
          <a:xfrm>
            <a:off x="1711568" y="2286000"/>
            <a:ext cx="9642232" cy="4572000"/>
          </a:xfrm>
        </p:spPr>
        <p:txBody>
          <a:bodyPr wrap="square" lIns="0" tIns="0" rIns="0" bIns="0">
            <a:noAutofit/>
          </a:bodyPr>
          <a:lstStyle/>
          <a:p>
            <a:pPr marL="0" indent="0">
              <a:lnSpc>
                <a:spcPct val="110000"/>
              </a:lnSpc>
              <a:spcBef>
                <a:spcPts val="1600"/>
              </a:spcBef>
              <a:buNone/>
            </a:pPr>
            <a:r>
              <a:rPr lang="en-US" sz="2000" b="1" dirty="0"/>
              <a:t>This part of the workshop involves:</a:t>
            </a:r>
          </a:p>
          <a:p>
            <a:pPr>
              <a:lnSpc>
                <a:spcPct val="110000"/>
              </a:lnSpc>
              <a:spcBef>
                <a:spcPts val="1600"/>
              </a:spcBef>
            </a:pPr>
            <a:r>
              <a:rPr lang="en-US" sz="2000" dirty="0"/>
              <a:t>Watching a video showing public service and third sector stakeholders discussing vulnerability and a short animation</a:t>
            </a:r>
          </a:p>
          <a:p>
            <a:pPr>
              <a:lnSpc>
                <a:spcPct val="110000"/>
              </a:lnSpc>
              <a:spcBef>
                <a:spcPts val="1600"/>
              </a:spcBef>
            </a:pPr>
            <a:r>
              <a:rPr lang="en-US" sz="2000" dirty="0"/>
              <a:t>Reading the extract in the Workbook (see Task 1) in which definitions of vulnerability, examples, and issues are discussed </a:t>
            </a:r>
          </a:p>
          <a:p>
            <a:pPr>
              <a:lnSpc>
                <a:spcPct val="110000"/>
              </a:lnSpc>
              <a:spcBef>
                <a:spcPts val="1600"/>
              </a:spcBef>
            </a:pPr>
            <a:r>
              <a:rPr lang="en-US" sz="2000" dirty="0"/>
              <a:t>Discussing what vulnerability means to you in the context of your </a:t>
            </a:r>
            <a:r>
              <a:rPr lang="en-US" sz="2000" dirty="0" err="1"/>
              <a:t>organisation</a:t>
            </a:r>
            <a:r>
              <a:rPr lang="en-US" sz="2000" dirty="0"/>
              <a:t> and service users</a:t>
            </a:r>
          </a:p>
        </p:txBody>
      </p:sp>
    </p:spTree>
    <p:extLst>
      <p:ext uri="{BB962C8B-B14F-4D97-AF65-F5344CB8AC3E}">
        <p14:creationId xmlns:p14="http://schemas.microsoft.com/office/powerpoint/2010/main" val="3482810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E53D-AB90-BD7D-C454-A67643060F5B}"/>
              </a:ext>
            </a:extLst>
          </p:cNvPr>
          <p:cNvSpPr>
            <a:spLocks noGrp="1"/>
          </p:cNvSpPr>
          <p:nvPr>
            <p:ph type="title"/>
          </p:nvPr>
        </p:nvSpPr>
        <p:spPr/>
        <p:txBody>
          <a:bodyPr/>
          <a:lstStyle/>
          <a:p>
            <a:r>
              <a:rPr lang="en-US" dirty="0"/>
              <a:t>Definitions of vulnerability</a:t>
            </a:r>
          </a:p>
        </p:txBody>
      </p:sp>
      <p:sp>
        <p:nvSpPr>
          <p:cNvPr id="3" name="Content Placeholder 2">
            <a:extLst>
              <a:ext uri="{FF2B5EF4-FFF2-40B4-BE49-F238E27FC236}">
                <a16:creationId xmlns:a16="http://schemas.microsoft.com/office/drawing/2014/main" id="{CF23F514-43F9-A245-473B-D82FEAF94867}"/>
              </a:ext>
            </a:extLst>
          </p:cNvPr>
          <p:cNvSpPr>
            <a:spLocks noGrp="1"/>
          </p:cNvSpPr>
          <p:nvPr>
            <p:ph idx="1"/>
          </p:nvPr>
        </p:nvSpPr>
        <p:spPr>
          <a:xfrm>
            <a:off x="1711567" y="3270738"/>
            <a:ext cx="9642232" cy="4009292"/>
          </a:xfrm>
        </p:spPr>
        <p:txBody>
          <a:bodyPr wrap="square" lIns="0" tIns="0" rIns="0" bIns="0">
            <a:noAutofit/>
          </a:bodyPr>
          <a:lstStyle/>
          <a:p>
            <a:pPr marL="0" indent="0">
              <a:lnSpc>
                <a:spcPct val="110000"/>
              </a:lnSpc>
              <a:spcBef>
                <a:spcPts val="1600"/>
              </a:spcBef>
              <a:buNone/>
            </a:pPr>
            <a:r>
              <a:rPr lang="en-US" sz="4800" b="1" dirty="0"/>
              <a:t>What is vulnerability?</a:t>
            </a:r>
          </a:p>
          <a:p>
            <a:pPr marL="0" indent="0">
              <a:lnSpc>
                <a:spcPct val="110000"/>
              </a:lnSpc>
              <a:spcBef>
                <a:spcPts val="1600"/>
              </a:spcBef>
              <a:buNone/>
            </a:pPr>
            <a:endParaRPr lang="en-US" sz="4800" b="1" dirty="0"/>
          </a:p>
        </p:txBody>
      </p:sp>
      <p:sp>
        <p:nvSpPr>
          <p:cNvPr id="4" name="Action Button: Forwards or Next 3">
            <a:hlinkClick r:id="rId3" highlightClick="1"/>
            <a:extLst>
              <a:ext uri="{FF2B5EF4-FFF2-40B4-BE49-F238E27FC236}">
                <a16:creationId xmlns:a16="http://schemas.microsoft.com/office/drawing/2014/main" id="{A01DADDD-6F3A-21F9-37B2-F4ABCB4B1CE4}"/>
              </a:ext>
            </a:extLst>
          </p:cNvPr>
          <p:cNvSpPr/>
          <p:nvPr/>
        </p:nvSpPr>
        <p:spPr>
          <a:xfrm>
            <a:off x="8460829" y="3165230"/>
            <a:ext cx="926123" cy="926123"/>
          </a:xfrm>
          <a:prstGeom prst="actionButtonForwardNext">
            <a:avLst/>
          </a:prstGeom>
          <a:solidFill>
            <a:srgbClr val="FFC000"/>
          </a:solidFill>
          <a:ln cap="rnd">
            <a:noFill/>
          </a:ln>
          <a:effectLst>
            <a:softEdge rad="0"/>
          </a:effectLst>
          <a:scene3d>
            <a:camera prst="orthographicFront"/>
            <a:lightRig rig="threePt" dir="t"/>
          </a:scene3d>
          <a:sp3d prstMaterial="matt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3865"/>
              </a:solidFill>
            </a:endParaRPr>
          </a:p>
        </p:txBody>
      </p:sp>
    </p:spTree>
    <p:extLst>
      <p:ext uri="{BB962C8B-B14F-4D97-AF65-F5344CB8AC3E}">
        <p14:creationId xmlns:p14="http://schemas.microsoft.com/office/powerpoint/2010/main" val="3456974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139</TotalTime>
  <Words>1227</Words>
  <Application>Microsoft Office PowerPoint</Application>
  <PresentationFormat>Widescreen</PresentationFormat>
  <Paragraphs>99</Paragraphs>
  <Slides>23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Aptos</vt:lpstr>
      <vt:lpstr>Aptos Display</vt:lpstr>
      <vt:lpstr>Arial</vt:lpstr>
      <vt:lpstr>Office Theme</vt:lpstr>
      <vt:lpstr>Identifying and supporting individuals in vulnerable circumstances</vt:lpstr>
      <vt:lpstr>Background</vt:lpstr>
      <vt:lpstr>The context for this workshop</vt:lpstr>
      <vt:lpstr>“To be human is to be universally  and constantly vulnerable”</vt:lpstr>
      <vt:lpstr>Why it matters – the importance of recognising vulnerability and needs</vt:lpstr>
      <vt:lpstr>Introduction: workshop content</vt:lpstr>
      <vt:lpstr>Introducing our video speakers</vt:lpstr>
      <vt:lpstr>Task 1: what is vulnerability?</vt:lpstr>
      <vt:lpstr>Definitions of vulnerability</vt:lpstr>
      <vt:lpstr>Vulnerability and public services</vt:lpstr>
      <vt:lpstr>Group discussion</vt:lpstr>
      <vt:lpstr>Task 2: identifying service users  in vulnerable circumstances</vt:lpstr>
      <vt:lpstr>Identifying vulnerability</vt:lpstr>
      <vt:lpstr>Task 2 discussion</vt:lpstr>
      <vt:lpstr>PowerPoint Presentation</vt:lpstr>
      <vt:lpstr>Task 3: supporting service users  in vulnerable circumstances</vt:lpstr>
      <vt:lpstr>Supporting service users</vt:lpstr>
      <vt:lpstr>Group discussion</vt:lpstr>
      <vt:lpstr>Task 4: reflecting on learning  and planning for change</vt:lpstr>
      <vt:lpstr>Reflecting on learning and change</vt:lpstr>
      <vt:lpstr>Individual reflection</vt:lpstr>
      <vt:lpstr>Group discussion</vt:lpstr>
      <vt:lpstr>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and supporting individuals in vulnerable circumstances</dc:title>
  <dc:creator>Kevin Little</dc:creator>
  <cp:lastModifiedBy>Ruston, Andrew</cp:lastModifiedBy>
  <cp:revision>7</cp:revision>
  <dcterms:created xsi:type="dcterms:W3CDTF">2024-06-05T20:56:06Z</dcterms:created>
  <dcterms:modified xsi:type="dcterms:W3CDTF">2024-06-12T14:24:45Z</dcterms:modified>
</cp:coreProperties>
</file>